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9" r:id="rId1"/>
  </p:sldMasterIdLst>
  <p:notesMasterIdLst>
    <p:notesMasterId r:id="rId25"/>
  </p:notesMasterIdLst>
  <p:handoutMasterIdLst>
    <p:handoutMasterId r:id="rId26"/>
  </p:handoutMasterIdLst>
  <p:sldIdLst>
    <p:sldId id="280" r:id="rId2"/>
    <p:sldId id="325" r:id="rId3"/>
    <p:sldId id="326" r:id="rId4"/>
    <p:sldId id="330" r:id="rId5"/>
    <p:sldId id="331" r:id="rId6"/>
    <p:sldId id="332" r:id="rId7"/>
    <p:sldId id="333" r:id="rId8"/>
    <p:sldId id="334" r:id="rId9"/>
    <p:sldId id="327" r:id="rId10"/>
    <p:sldId id="335" r:id="rId11"/>
    <p:sldId id="336" r:id="rId12"/>
    <p:sldId id="337" r:id="rId13"/>
    <p:sldId id="339" r:id="rId14"/>
    <p:sldId id="328" r:id="rId15"/>
    <p:sldId id="341" r:id="rId16"/>
    <p:sldId id="342" r:id="rId17"/>
    <p:sldId id="343" r:id="rId18"/>
    <p:sldId id="344" r:id="rId19"/>
    <p:sldId id="329" r:id="rId20"/>
    <p:sldId id="340" r:id="rId21"/>
    <p:sldId id="338" r:id="rId22"/>
    <p:sldId id="318" r:id="rId23"/>
    <p:sldId id="301" r:id="rId24"/>
  </p:sldIdLst>
  <p:sldSz cx="23409275" cy="13166725"/>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128"/>
        <a:cs typeface="+mn-cs"/>
      </a:defRPr>
    </a:lvl1pPr>
    <a:lvl2pPr marL="1120775" indent="3175" algn="l" rtl="0" fontAlgn="base">
      <a:spcBef>
        <a:spcPct val="0"/>
      </a:spcBef>
      <a:spcAft>
        <a:spcPct val="0"/>
      </a:spcAft>
      <a:defRPr kern="1200">
        <a:solidFill>
          <a:schemeClr val="tx1"/>
        </a:solidFill>
        <a:latin typeface="Arial" charset="0"/>
        <a:ea typeface="ＭＳ Ｐゴシック" charset="-128"/>
        <a:cs typeface="+mn-cs"/>
      </a:defRPr>
    </a:lvl2pPr>
    <a:lvl3pPr marL="2244725" indent="3175" algn="l" rtl="0" fontAlgn="base">
      <a:spcBef>
        <a:spcPct val="0"/>
      </a:spcBef>
      <a:spcAft>
        <a:spcPct val="0"/>
      </a:spcAft>
      <a:defRPr kern="1200">
        <a:solidFill>
          <a:schemeClr val="tx1"/>
        </a:solidFill>
        <a:latin typeface="Arial" charset="0"/>
        <a:ea typeface="ＭＳ Ｐゴシック" charset="-128"/>
        <a:cs typeface="+mn-cs"/>
      </a:defRPr>
    </a:lvl3pPr>
    <a:lvl4pPr marL="3368675" indent="3175" algn="l" rtl="0" fontAlgn="base">
      <a:spcBef>
        <a:spcPct val="0"/>
      </a:spcBef>
      <a:spcAft>
        <a:spcPct val="0"/>
      </a:spcAft>
      <a:defRPr kern="1200">
        <a:solidFill>
          <a:schemeClr val="tx1"/>
        </a:solidFill>
        <a:latin typeface="Arial" charset="0"/>
        <a:ea typeface="ＭＳ Ｐゴシック" charset="-128"/>
        <a:cs typeface="+mn-cs"/>
      </a:defRPr>
    </a:lvl4pPr>
    <a:lvl5pPr marL="4494213" indent="3175" algn="l"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931" userDrawn="1">
          <p15:clr>
            <a:srgbClr val="A4A3A4"/>
          </p15:clr>
        </p15:guide>
        <p15:guide id="2" pos="89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5266"/>
    <a:srgbClr val="E2C044"/>
    <a:srgbClr val="A40606"/>
    <a:srgbClr val="6E8898"/>
    <a:srgbClr val="9FB1BC"/>
    <a:srgbClr val="D3D0CB"/>
    <a:srgbClr val="CBB3BF"/>
    <a:srgbClr val="95ADB6"/>
    <a:srgbClr val="8DA1B9"/>
    <a:srgbClr val="BEE5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47"/>
    <p:restoredTop sz="89416"/>
  </p:normalViewPr>
  <p:slideViewPr>
    <p:cSldViewPr showGuides="1">
      <p:cViewPr varScale="1">
        <p:scale>
          <a:sx n="62" d="100"/>
          <a:sy n="62" d="100"/>
        </p:scale>
        <p:origin x="248" y="400"/>
      </p:cViewPr>
      <p:guideLst>
        <p:guide orient="horz" pos="931"/>
        <p:guide pos="89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BED862-AF33-0947-A601-FA6040CBDB50}" type="datetimeFigureOut">
              <a:rPr lang="en-US" smtClean="0"/>
              <a:t>7/15/19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A96838-F269-354B-874A-12817284FD5C}" type="slidenum">
              <a:rPr lang="en-US" smtClean="0"/>
              <a:t>‹#›</a:t>
            </a:fld>
            <a:endParaRPr lang="en-US" dirty="0"/>
          </a:p>
        </p:txBody>
      </p:sp>
    </p:spTree>
    <p:extLst>
      <p:ext uri="{BB962C8B-B14F-4D97-AF65-F5344CB8AC3E}">
        <p14:creationId xmlns:p14="http://schemas.microsoft.com/office/powerpoint/2010/main" val="113850429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1" name="Rectangle 3"/>
          <p:cNvSpPr>
            <a:spLocks noGrp="1" noChangeArrowheads="1"/>
          </p:cNvSpPr>
          <p:nvPr>
            <p:ph type="dt" idx="1"/>
          </p:nvPr>
        </p:nvSpPr>
        <p:spPr bwMode="auto">
          <a:xfrm>
            <a:off x="3884613" y="0"/>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a:defRPr sz="1200">
                <a:ea typeface="ＭＳ Ｐゴシック" charset="0"/>
                <a:cs typeface="+mn-cs"/>
              </a:defRPr>
            </a:lvl1pPr>
          </a:lstStyle>
          <a:p>
            <a:pPr>
              <a:defRPr/>
            </a:pPr>
            <a:endParaRPr lang="en-US" dirty="0"/>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38E0659F-3E19-A049-AC1A-FB6BFDC66573}" type="slidenum">
              <a:rPr lang="en-US" altLang="en-US"/>
              <a:pPr/>
              <a:t>‹#›</a:t>
            </a:fld>
            <a:endParaRPr lang="en-US" altLang="en-US" dirty="0"/>
          </a:p>
        </p:txBody>
      </p:sp>
    </p:spTree>
    <p:extLst>
      <p:ext uri="{BB962C8B-B14F-4D97-AF65-F5344CB8AC3E}">
        <p14:creationId xmlns:p14="http://schemas.microsoft.com/office/powerpoint/2010/main" val="15511218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3000" kern="1200">
        <a:solidFill>
          <a:schemeClr val="tx1"/>
        </a:solidFill>
        <a:latin typeface="Arial" charset="0"/>
        <a:ea typeface="ＭＳ Ｐゴシック" charset="0"/>
        <a:cs typeface="ＭＳ Ｐゴシック" charset="0"/>
      </a:defRPr>
    </a:lvl1pPr>
    <a:lvl2pPr marL="1120775" algn="l" rtl="0" eaLnBrk="0" fontAlgn="base" hangingPunct="0">
      <a:spcBef>
        <a:spcPct val="30000"/>
      </a:spcBef>
      <a:spcAft>
        <a:spcPct val="0"/>
      </a:spcAft>
      <a:defRPr sz="3000" kern="1200">
        <a:solidFill>
          <a:schemeClr val="tx1"/>
        </a:solidFill>
        <a:latin typeface="Arial" charset="0"/>
        <a:ea typeface="ＭＳ Ｐゴシック" charset="0"/>
        <a:cs typeface="+mn-cs"/>
      </a:defRPr>
    </a:lvl2pPr>
    <a:lvl3pPr marL="2244725" algn="l" rtl="0" eaLnBrk="0" fontAlgn="base" hangingPunct="0">
      <a:spcBef>
        <a:spcPct val="30000"/>
      </a:spcBef>
      <a:spcAft>
        <a:spcPct val="0"/>
      </a:spcAft>
      <a:defRPr sz="3000" kern="1200">
        <a:solidFill>
          <a:schemeClr val="tx1"/>
        </a:solidFill>
        <a:latin typeface="Arial" charset="0"/>
        <a:ea typeface="ＭＳ Ｐゴシック" charset="0"/>
        <a:cs typeface="+mn-cs"/>
      </a:defRPr>
    </a:lvl3pPr>
    <a:lvl4pPr marL="3368675" algn="l" rtl="0" eaLnBrk="0" fontAlgn="base" hangingPunct="0">
      <a:spcBef>
        <a:spcPct val="30000"/>
      </a:spcBef>
      <a:spcAft>
        <a:spcPct val="0"/>
      </a:spcAft>
      <a:defRPr sz="3000" kern="1200">
        <a:solidFill>
          <a:schemeClr val="tx1"/>
        </a:solidFill>
        <a:latin typeface="Arial" charset="0"/>
        <a:ea typeface="ＭＳ Ｐゴシック" charset="0"/>
        <a:cs typeface="+mn-cs"/>
      </a:defRPr>
    </a:lvl4pPr>
    <a:lvl5pPr marL="4494213" algn="l" rtl="0" eaLnBrk="0" fontAlgn="base" hangingPunct="0">
      <a:spcBef>
        <a:spcPct val="30000"/>
      </a:spcBef>
      <a:spcAft>
        <a:spcPct val="0"/>
      </a:spcAft>
      <a:defRPr sz="3000" kern="1200">
        <a:solidFill>
          <a:schemeClr val="tx1"/>
        </a:solidFill>
        <a:latin typeface="Arial" charset="0"/>
        <a:ea typeface="ＭＳ Ｐゴシック" charset="0"/>
        <a:cs typeface="+mn-cs"/>
      </a:defRPr>
    </a:lvl5pPr>
    <a:lvl6pPr marL="5623378" algn="l" defTabSz="1124677" rtl="0" eaLnBrk="1" latinLnBrk="0" hangingPunct="1">
      <a:defRPr sz="3000" kern="1200">
        <a:solidFill>
          <a:schemeClr val="tx1"/>
        </a:solidFill>
        <a:latin typeface="+mn-lt"/>
        <a:ea typeface="+mn-ea"/>
        <a:cs typeface="+mn-cs"/>
      </a:defRPr>
    </a:lvl6pPr>
    <a:lvl7pPr marL="6748052" algn="l" defTabSz="1124677" rtl="0" eaLnBrk="1" latinLnBrk="0" hangingPunct="1">
      <a:defRPr sz="3000" kern="1200">
        <a:solidFill>
          <a:schemeClr val="tx1"/>
        </a:solidFill>
        <a:latin typeface="+mn-lt"/>
        <a:ea typeface="+mn-ea"/>
        <a:cs typeface="+mn-cs"/>
      </a:defRPr>
    </a:lvl7pPr>
    <a:lvl8pPr marL="7872729" algn="l" defTabSz="1124677" rtl="0" eaLnBrk="1" latinLnBrk="0" hangingPunct="1">
      <a:defRPr sz="3000" kern="1200">
        <a:solidFill>
          <a:schemeClr val="tx1"/>
        </a:solidFill>
        <a:latin typeface="+mn-lt"/>
        <a:ea typeface="+mn-ea"/>
        <a:cs typeface="+mn-cs"/>
      </a:defRPr>
    </a:lvl8pPr>
    <a:lvl9pPr marL="8997403" algn="l" defTabSz="1124677" rtl="0" eaLnBrk="1" latinLnBrk="0" hangingPunct="1">
      <a:defRPr sz="3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E0659F-3E19-A049-AC1A-FB6BFDC66573}" type="slidenum">
              <a:rPr lang="en-US" altLang="en-US" smtClean="0"/>
              <a:pPr/>
              <a:t>1</a:t>
            </a:fld>
            <a:endParaRPr lang="en-US" altLang="en-US" dirty="0"/>
          </a:p>
        </p:txBody>
      </p:sp>
    </p:spTree>
    <p:extLst>
      <p:ext uri="{BB962C8B-B14F-4D97-AF65-F5344CB8AC3E}">
        <p14:creationId xmlns:p14="http://schemas.microsoft.com/office/powerpoint/2010/main" val="858152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Analytics staff need to be familiar with the different levels, how they relate and when they need to be executed. Staff who don’t have training in the higher levels need to understand when to get more advanced analysts involved</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2</a:t>
            </a:fld>
            <a:endParaRPr lang="en-US" altLang="en-US" dirty="0"/>
          </a:p>
        </p:txBody>
      </p:sp>
    </p:spTree>
    <p:extLst>
      <p:ext uri="{BB962C8B-B14F-4D97-AF65-F5344CB8AC3E}">
        <p14:creationId xmlns:p14="http://schemas.microsoft.com/office/powerpoint/2010/main" val="6716800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the difference is that statistical models assume an underlying structure and make specific assumptions so they are theoretically sound</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13</a:t>
            </a:fld>
            <a:endParaRPr lang="en-US" altLang="en-US" dirty="0"/>
          </a:p>
        </p:txBody>
      </p:sp>
    </p:spTree>
    <p:extLst>
      <p:ext uri="{BB962C8B-B14F-4D97-AF65-F5344CB8AC3E}">
        <p14:creationId xmlns:p14="http://schemas.microsoft.com/office/powerpoint/2010/main" val="1220385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14</a:t>
            </a:fld>
            <a:endParaRPr lang="en-US" altLang="en-US" dirty="0"/>
          </a:p>
        </p:txBody>
      </p:sp>
    </p:spTree>
    <p:extLst>
      <p:ext uri="{BB962C8B-B14F-4D97-AF65-F5344CB8AC3E}">
        <p14:creationId xmlns:p14="http://schemas.microsoft.com/office/powerpoint/2010/main" val="1112430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15</a:t>
            </a:fld>
            <a:endParaRPr lang="en-US" altLang="en-US" dirty="0"/>
          </a:p>
        </p:txBody>
      </p:sp>
    </p:spTree>
    <p:extLst>
      <p:ext uri="{BB962C8B-B14F-4D97-AF65-F5344CB8AC3E}">
        <p14:creationId xmlns:p14="http://schemas.microsoft.com/office/powerpoint/2010/main" val="381645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16</a:t>
            </a:fld>
            <a:endParaRPr lang="en-US" altLang="en-US" dirty="0"/>
          </a:p>
        </p:txBody>
      </p:sp>
    </p:spTree>
    <p:extLst>
      <p:ext uri="{BB962C8B-B14F-4D97-AF65-F5344CB8AC3E}">
        <p14:creationId xmlns:p14="http://schemas.microsoft.com/office/powerpoint/2010/main" val="22738157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17</a:t>
            </a:fld>
            <a:endParaRPr lang="en-US" altLang="en-US" dirty="0"/>
          </a:p>
        </p:txBody>
      </p:sp>
    </p:spTree>
    <p:extLst>
      <p:ext uri="{BB962C8B-B14F-4D97-AF65-F5344CB8AC3E}">
        <p14:creationId xmlns:p14="http://schemas.microsoft.com/office/powerpoint/2010/main" val="16645918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18</a:t>
            </a:fld>
            <a:endParaRPr lang="en-US" altLang="en-US" dirty="0"/>
          </a:p>
        </p:txBody>
      </p:sp>
    </p:spTree>
    <p:extLst>
      <p:ext uri="{BB962C8B-B14F-4D97-AF65-F5344CB8AC3E}">
        <p14:creationId xmlns:p14="http://schemas.microsoft.com/office/powerpoint/2010/main" val="29807937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22</a:t>
            </a:fld>
            <a:endParaRPr lang="en-US" altLang="en-US" dirty="0"/>
          </a:p>
        </p:txBody>
      </p:sp>
    </p:spTree>
    <p:extLst>
      <p:ext uri="{BB962C8B-B14F-4D97-AF65-F5344CB8AC3E}">
        <p14:creationId xmlns:p14="http://schemas.microsoft.com/office/powerpoint/2010/main" val="9409614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3" name="Picture 6" descr="DESB.psd"/>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55975" y="2087563"/>
            <a:ext cx="16697325" cy="356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0"/>
          </p:nvPr>
        </p:nvSpPr>
        <p:spPr>
          <a:xfrm>
            <a:off x="0" y="6986664"/>
            <a:ext cx="23409275" cy="1419654"/>
          </a:xfrm>
        </p:spPr>
        <p:txBody>
          <a:bodyPr/>
          <a:lstStyle>
            <a:lvl1pPr marL="0" indent="0" algn="ctr">
              <a:buNone/>
              <a:defRPr sz="9800" b="1"/>
            </a:lvl1pPr>
          </a:lstStyle>
          <a:p>
            <a:pPr lvl="0"/>
            <a:r>
              <a:rPr lang="en-US" dirty="0"/>
              <a:t>Click to edit Master text styles</a:t>
            </a:r>
          </a:p>
        </p:txBody>
      </p:sp>
    </p:spTree>
    <p:extLst>
      <p:ext uri="{BB962C8B-B14F-4D97-AF65-F5344CB8AC3E}">
        <p14:creationId xmlns:p14="http://schemas.microsoft.com/office/powerpoint/2010/main" val="574020382"/>
      </p:ext>
    </p:extLst>
  </p:cSld>
  <p:clrMapOvr>
    <a:overrideClrMapping bg1="lt1" tx1="dk1" bg2="lt2" tx2="dk2" accent1="accent1" accent2="accent2" accent3="accent3" accent4="accent4" accent5="accent5" accent6="accent6" hlink="hlink" folHlink="folHlink"/>
  </p:clrMapOvr>
  <p:transition/>
  <p:hf sldNum="0"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61"/>
            <a:ext cx="21068348" cy="1362584"/>
          </a:xfrm>
        </p:spPr>
        <p:txBody>
          <a:bodyPr/>
          <a:lstStyle/>
          <a:p>
            <a:r>
              <a:rPr lang="en-US"/>
              <a:t>Click to edit Master title style</a:t>
            </a:r>
            <a:endParaRPr lang="en-US" dirty="0"/>
          </a:p>
        </p:txBody>
      </p:sp>
      <p:sp>
        <p:nvSpPr>
          <p:cNvPr id="3" name="Content Placeholder 2"/>
          <p:cNvSpPr>
            <a:spLocks noGrp="1"/>
          </p:cNvSpPr>
          <p:nvPr>
            <p:ph idx="4294967295"/>
          </p:nvPr>
        </p:nvSpPr>
        <p:spPr>
          <a:xfrm>
            <a:off x="1167534" y="2468562"/>
            <a:ext cx="21069300" cy="8821737"/>
          </a:xfrm>
        </p:spPr>
        <p:txBody>
          <a:bodyPr/>
          <a:lstStyle/>
          <a:p>
            <a:r>
              <a:rPr lang="en-US" altLang="en-US" dirty="0">
                <a:latin typeface="Arial" charset="0"/>
                <a:ea typeface="ＭＳ Ｐゴシック" charset="-128"/>
              </a:rPr>
              <a:t>Add Content Here</a:t>
            </a:r>
          </a:p>
          <a:p>
            <a:r>
              <a:rPr lang="en-US" altLang="en-US" dirty="0">
                <a:latin typeface="Arial" charset="0"/>
                <a:ea typeface="ＭＳ Ｐゴシック" charset="-128"/>
              </a:rPr>
              <a:t>And more here</a:t>
            </a:r>
          </a:p>
          <a:p>
            <a:pPr lvl="1"/>
            <a:r>
              <a:rPr lang="en-US" altLang="en-US" dirty="0">
                <a:latin typeface="Arial" charset="0"/>
                <a:ea typeface="ＭＳ Ｐゴシック" charset="-128"/>
              </a:rPr>
              <a:t>And more here</a:t>
            </a:r>
          </a:p>
        </p:txBody>
      </p:sp>
    </p:spTree>
    <p:extLst>
      <p:ext uri="{BB962C8B-B14F-4D97-AF65-F5344CB8AC3E}">
        <p14:creationId xmlns:p14="http://schemas.microsoft.com/office/powerpoint/2010/main" val="140149664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54"/>
            <a:ext cx="21068348" cy="136258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70491"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11899719"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353522640"/>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0464" y="487362"/>
            <a:ext cx="21068348" cy="1362584"/>
          </a:xfrm>
        </p:spPr>
        <p:txBody>
          <a:bodyPr/>
          <a:lstStyle/>
          <a:p>
            <a:r>
              <a:rPr lang="en-US"/>
              <a:t>Click to edit Master title style</a:t>
            </a:r>
            <a:endParaRPr lang="en-US" dirty="0"/>
          </a:p>
        </p:txBody>
      </p:sp>
    </p:spTree>
    <p:extLst>
      <p:ext uri="{BB962C8B-B14F-4D97-AF65-F5344CB8AC3E}">
        <p14:creationId xmlns:p14="http://schemas.microsoft.com/office/powerpoint/2010/main" val="36073780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9988" y="469900"/>
            <a:ext cx="21069300" cy="1365250"/>
          </a:xfrm>
          <a:prstGeom prst="rect">
            <a:avLst/>
          </a:prstGeom>
        </p:spPr>
        <p:txBody>
          <a:bodyPr vert="horz" lIns="224912" tIns="112456" rIns="224912" bIns="112456" rtlCol="0" anchor="b">
            <a:noAutofit/>
          </a:bodyPr>
          <a:lstStyle/>
          <a:p>
            <a:r>
              <a:rPr lang="en-US" dirty="0"/>
              <a:t>Click to edit Master</a:t>
            </a:r>
          </a:p>
        </p:txBody>
      </p:sp>
      <p:sp>
        <p:nvSpPr>
          <p:cNvPr id="1027" name="Text Placeholder 2"/>
          <p:cNvSpPr>
            <a:spLocks noGrp="1"/>
          </p:cNvSpPr>
          <p:nvPr>
            <p:ph type="body" idx="1"/>
          </p:nvPr>
        </p:nvSpPr>
        <p:spPr bwMode="auto">
          <a:xfrm>
            <a:off x="1169988" y="2447925"/>
            <a:ext cx="21069300" cy="761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224912" tIns="112456" rIns="224912" bIns="112456"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0"/>
            <a:r>
              <a:rPr lang="en-US" altLang="en-US" dirty="0"/>
              <a:t>More Text</a:t>
            </a:r>
          </a:p>
          <a:p>
            <a:pPr lvl="0"/>
            <a:r>
              <a:rPr lang="en-US" altLang="en-US" dirty="0"/>
              <a:t>More text</a:t>
            </a:r>
          </a:p>
        </p:txBody>
      </p:sp>
      <p:cxnSp>
        <p:nvCxnSpPr>
          <p:cNvPr id="6" name="Straight Connector 5"/>
          <p:cNvCxnSpPr/>
          <p:nvPr/>
        </p:nvCxnSpPr>
        <p:spPr>
          <a:xfrm>
            <a:off x="0" y="12258675"/>
            <a:ext cx="23409275" cy="0"/>
          </a:xfrm>
          <a:prstGeom prst="line">
            <a:avLst/>
          </a:prstGeom>
          <a:ln>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sp>
        <p:nvSpPr>
          <p:cNvPr id="1029" name="Rectangle 6"/>
          <p:cNvSpPr>
            <a:spLocks noChangeArrowheads="1"/>
          </p:cNvSpPr>
          <p:nvPr/>
        </p:nvSpPr>
        <p:spPr bwMode="auto">
          <a:xfrm>
            <a:off x="13333413" y="12325350"/>
            <a:ext cx="9953625" cy="115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eaLnBrk="1" hangingPunct="1"/>
            <a:r>
              <a:rPr lang="en-US" altLang="en-US" sz="3200" i="1" dirty="0">
                <a:solidFill>
                  <a:srgbClr val="7F7F7F"/>
                </a:solidFill>
              </a:rPr>
              <a:t>© Jeremy Morris</a:t>
            </a:r>
          </a:p>
          <a:p>
            <a:pPr algn="r" eaLnBrk="1" hangingPunct="1"/>
            <a:endParaRPr lang="en-US" altLang="en-US" sz="3200" i="1" dirty="0">
              <a:solidFill>
                <a:srgbClr val="7F7F7F"/>
              </a:solidFill>
            </a:endParaRPr>
          </a:p>
        </p:txBody>
      </p:sp>
      <p:sp>
        <p:nvSpPr>
          <p:cNvPr id="1030" name="Rectangle 8"/>
          <p:cNvSpPr>
            <a:spLocks noChangeArrowheads="1"/>
          </p:cNvSpPr>
          <p:nvPr/>
        </p:nvSpPr>
        <p:spPr bwMode="auto">
          <a:xfrm>
            <a:off x="122237" y="12398375"/>
            <a:ext cx="8000999" cy="65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3200" i="1" dirty="0">
                <a:solidFill>
                  <a:srgbClr val="7F7F7F"/>
                </a:solidFill>
              </a:rPr>
              <a:t>Operations and Information</a:t>
            </a:r>
            <a:r>
              <a:rPr lang="en-US" altLang="en-US" sz="3200" i="1" baseline="0" dirty="0">
                <a:solidFill>
                  <a:srgbClr val="7F7F7F"/>
                </a:solidFill>
              </a:rPr>
              <a:t> Systems</a:t>
            </a:r>
            <a:endParaRPr lang="en-US" altLang="en-US" sz="3200" i="1" dirty="0">
              <a:solidFill>
                <a:srgbClr val="7F7F7F"/>
              </a:solidFill>
            </a:endParaRPr>
          </a:p>
        </p:txBody>
      </p:sp>
    </p:spTree>
  </p:cSld>
  <p:clrMap bg1="lt1" tx1="dk1" bg2="lt2" tx2="dk2" accent1="accent1" accent2="accent2" accent3="accent3" accent4="accent4" accent5="accent5" accent6="accent6" hlink="hlink" folHlink="folHlink"/>
  <p:sldLayoutIdLst>
    <p:sldLayoutId id="2147484069" r:id="rId1"/>
    <p:sldLayoutId id="2147484066" r:id="rId2"/>
    <p:sldLayoutId id="2147484067" r:id="rId3"/>
    <p:sldLayoutId id="2147484068" r:id="rId4"/>
  </p:sldLayoutIdLst>
  <p:transition/>
  <p:hf sldNum="0" hdr="0"/>
  <p:txStyles>
    <p:titleStyle>
      <a:lvl1pPr algn="l" defTabSz="1120775" rtl="0" eaLnBrk="0" fontAlgn="base" hangingPunct="0">
        <a:spcBef>
          <a:spcPct val="0"/>
        </a:spcBef>
        <a:spcAft>
          <a:spcPct val="0"/>
        </a:spcAft>
        <a:defRPr sz="7200" b="1" kern="1200" cap="all">
          <a:solidFill>
            <a:srgbClr val="4F4F4F"/>
          </a:solidFill>
          <a:latin typeface="Arial"/>
          <a:ea typeface="ＭＳ Ｐゴシック" charset="0"/>
          <a:cs typeface="Arial"/>
        </a:defRPr>
      </a:lvl1pPr>
      <a:lvl2pPr algn="l" defTabSz="1120775" rtl="0" eaLnBrk="0" fontAlgn="base" hangingPunct="0">
        <a:spcBef>
          <a:spcPct val="0"/>
        </a:spcBef>
        <a:spcAft>
          <a:spcPct val="0"/>
        </a:spcAft>
        <a:defRPr sz="8400" b="1">
          <a:solidFill>
            <a:srgbClr val="4F4F4F"/>
          </a:solidFill>
          <a:latin typeface="Arial" charset="0"/>
          <a:ea typeface="ＭＳ Ｐゴシック" charset="0"/>
        </a:defRPr>
      </a:lvl2pPr>
      <a:lvl3pPr algn="l" defTabSz="1120775" rtl="0" eaLnBrk="0" fontAlgn="base" hangingPunct="0">
        <a:spcBef>
          <a:spcPct val="0"/>
        </a:spcBef>
        <a:spcAft>
          <a:spcPct val="0"/>
        </a:spcAft>
        <a:defRPr sz="8400" b="1">
          <a:solidFill>
            <a:srgbClr val="4F4F4F"/>
          </a:solidFill>
          <a:latin typeface="Arial" charset="0"/>
          <a:ea typeface="ＭＳ Ｐゴシック" charset="0"/>
        </a:defRPr>
      </a:lvl3pPr>
      <a:lvl4pPr algn="l" defTabSz="1120775" rtl="0" eaLnBrk="0" fontAlgn="base" hangingPunct="0">
        <a:spcBef>
          <a:spcPct val="0"/>
        </a:spcBef>
        <a:spcAft>
          <a:spcPct val="0"/>
        </a:spcAft>
        <a:defRPr sz="8400" b="1">
          <a:solidFill>
            <a:srgbClr val="4F4F4F"/>
          </a:solidFill>
          <a:latin typeface="Arial" charset="0"/>
          <a:ea typeface="ＭＳ Ｐゴシック" charset="0"/>
        </a:defRPr>
      </a:lvl4pPr>
      <a:lvl5pPr algn="l" defTabSz="1120775" rtl="0" eaLnBrk="0" fontAlgn="base" hangingPunct="0">
        <a:spcBef>
          <a:spcPct val="0"/>
        </a:spcBef>
        <a:spcAft>
          <a:spcPct val="0"/>
        </a:spcAft>
        <a:defRPr sz="8400" b="1">
          <a:solidFill>
            <a:srgbClr val="4F4F4F"/>
          </a:solidFill>
          <a:latin typeface="Arial" charset="0"/>
          <a:ea typeface="ＭＳ Ｐゴシック" charset="0"/>
        </a:defRPr>
      </a:lvl5pPr>
      <a:lvl6pPr marL="1124704" algn="l" defTabSz="1120800" rtl="0" fontAlgn="base">
        <a:spcBef>
          <a:spcPct val="0"/>
        </a:spcBef>
        <a:spcAft>
          <a:spcPct val="0"/>
        </a:spcAft>
        <a:defRPr sz="8400" b="1">
          <a:solidFill>
            <a:srgbClr val="4F4F4F"/>
          </a:solidFill>
          <a:latin typeface="Arial" charset="0"/>
          <a:ea typeface="ＭＳ Ｐゴシック" charset="0"/>
        </a:defRPr>
      </a:lvl6pPr>
      <a:lvl7pPr marL="2249407" algn="l" defTabSz="1120800" rtl="0" fontAlgn="base">
        <a:spcBef>
          <a:spcPct val="0"/>
        </a:spcBef>
        <a:spcAft>
          <a:spcPct val="0"/>
        </a:spcAft>
        <a:defRPr sz="8400" b="1">
          <a:solidFill>
            <a:srgbClr val="4F4F4F"/>
          </a:solidFill>
          <a:latin typeface="Arial" charset="0"/>
          <a:ea typeface="ＭＳ Ｐゴシック" charset="0"/>
        </a:defRPr>
      </a:lvl7pPr>
      <a:lvl8pPr marL="3374111" algn="l" defTabSz="1120800" rtl="0" fontAlgn="base">
        <a:spcBef>
          <a:spcPct val="0"/>
        </a:spcBef>
        <a:spcAft>
          <a:spcPct val="0"/>
        </a:spcAft>
        <a:defRPr sz="8400" b="1">
          <a:solidFill>
            <a:srgbClr val="4F4F4F"/>
          </a:solidFill>
          <a:latin typeface="Arial" charset="0"/>
          <a:ea typeface="ＭＳ Ｐゴシック" charset="0"/>
        </a:defRPr>
      </a:lvl8pPr>
      <a:lvl9pPr marL="4498817" algn="l" defTabSz="1120800" rtl="0" fontAlgn="base">
        <a:spcBef>
          <a:spcPct val="0"/>
        </a:spcBef>
        <a:spcAft>
          <a:spcPct val="0"/>
        </a:spcAft>
        <a:defRPr sz="8400" b="1">
          <a:solidFill>
            <a:srgbClr val="4F4F4F"/>
          </a:solidFill>
          <a:latin typeface="Arial" charset="0"/>
          <a:ea typeface="ＭＳ Ｐゴシック" charset="0"/>
        </a:defRPr>
      </a:lvl9pPr>
    </p:titleStyle>
    <p:bodyStyle>
      <a:lvl1pPr marL="838200" indent="-838200" algn="l" defTabSz="1120775" rtl="0" eaLnBrk="0" fontAlgn="base" hangingPunct="0">
        <a:spcBef>
          <a:spcPct val="20000"/>
        </a:spcBef>
        <a:spcAft>
          <a:spcPct val="0"/>
        </a:spcAft>
        <a:buSzPct val="100000"/>
        <a:buFontTx/>
        <a:buBlip>
          <a:blip r:embed="rId6"/>
        </a:buBlip>
        <a:defRPr sz="6600" kern="1200">
          <a:solidFill>
            <a:srgbClr val="4F4F4F"/>
          </a:solidFill>
          <a:latin typeface="Arial"/>
          <a:ea typeface="ＭＳ Ｐゴシック" charset="0"/>
          <a:cs typeface="Arial"/>
        </a:defRPr>
      </a:lvl1pPr>
      <a:lvl2pPr marL="1981200" indent="-857250" algn="l" defTabSz="1120775" rtl="0" eaLnBrk="0" fontAlgn="base" hangingPunct="0">
        <a:spcBef>
          <a:spcPct val="20000"/>
        </a:spcBef>
        <a:spcAft>
          <a:spcPct val="0"/>
        </a:spcAft>
        <a:buSzPct val="100000"/>
        <a:buFontTx/>
        <a:buBlip>
          <a:blip r:embed="rId6"/>
        </a:buBlip>
        <a:defRPr sz="6000" kern="1200">
          <a:solidFill>
            <a:srgbClr val="4F4F4F"/>
          </a:solidFill>
          <a:latin typeface="Arial"/>
          <a:ea typeface="ＭＳ Ｐゴシック" charset="0"/>
          <a:cs typeface="Arial"/>
        </a:defRPr>
      </a:lvl2pPr>
      <a:lvl3pPr marL="2806700" indent="-557213" algn="l" defTabSz="1120775" rtl="0" eaLnBrk="0" fontAlgn="base" hangingPunct="0">
        <a:spcBef>
          <a:spcPct val="20000"/>
        </a:spcBef>
        <a:spcAft>
          <a:spcPct val="0"/>
        </a:spcAft>
        <a:buSzPct val="100000"/>
        <a:buFontTx/>
        <a:buBlip>
          <a:blip r:embed="rId6"/>
        </a:buBlip>
        <a:defRPr sz="5400" kern="1200">
          <a:solidFill>
            <a:srgbClr val="4F4F4F"/>
          </a:solidFill>
          <a:latin typeface="Arial"/>
          <a:ea typeface="ＭＳ Ｐゴシック" charset="0"/>
          <a:cs typeface="Arial"/>
        </a:defRPr>
      </a:lvl3pPr>
      <a:lvl4pPr marL="3932238" indent="-557213" algn="l" defTabSz="1120775" rtl="0" eaLnBrk="0" fontAlgn="base" hangingPunct="0">
        <a:spcBef>
          <a:spcPct val="20000"/>
        </a:spcBef>
        <a:spcAft>
          <a:spcPct val="0"/>
        </a:spcAft>
        <a:buSzPct val="100000"/>
        <a:buFontTx/>
        <a:buBlip>
          <a:blip r:embed="rId6"/>
        </a:buBlip>
        <a:defRPr sz="4800" kern="1200">
          <a:solidFill>
            <a:srgbClr val="4F4F4F"/>
          </a:solidFill>
          <a:latin typeface="Arial"/>
          <a:ea typeface="ＭＳ Ｐゴシック" charset="0"/>
          <a:cs typeface="Arial"/>
        </a:defRPr>
      </a:lvl4pPr>
      <a:lvl5pPr indent="4498975" algn="l" defTabSz="1120775" rtl="0" eaLnBrk="0" fontAlgn="base" hangingPunct="0">
        <a:spcBef>
          <a:spcPct val="20000"/>
        </a:spcBef>
        <a:spcAft>
          <a:spcPct val="0"/>
        </a:spcAft>
        <a:buSzPct val="100000"/>
        <a:defRPr sz="4900" kern="1200">
          <a:solidFill>
            <a:srgbClr val="4F4F4F"/>
          </a:solidFill>
          <a:latin typeface="Arial"/>
          <a:ea typeface="ＭＳ Ｐゴシック" charset="0"/>
          <a:cs typeface="Arial"/>
        </a:defRPr>
      </a:lvl5pPr>
      <a:lvl6pPr marL="6185068" indent="-562278" algn="l" defTabSz="1124561" rtl="0" eaLnBrk="1" latinLnBrk="0" hangingPunct="1">
        <a:spcBef>
          <a:spcPct val="20000"/>
        </a:spcBef>
        <a:buFont typeface="Arial"/>
        <a:buChar char="•"/>
        <a:defRPr sz="4900" kern="1200">
          <a:solidFill>
            <a:schemeClr val="tx1"/>
          </a:solidFill>
          <a:latin typeface="+mn-lt"/>
          <a:ea typeface="+mn-ea"/>
          <a:cs typeface="+mn-cs"/>
        </a:defRPr>
      </a:lvl6pPr>
      <a:lvl7pPr marL="7309626" indent="-562278" algn="l" defTabSz="1124561" rtl="0" eaLnBrk="1" latinLnBrk="0" hangingPunct="1">
        <a:spcBef>
          <a:spcPct val="20000"/>
        </a:spcBef>
        <a:buFont typeface="Arial"/>
        <a:buChar char="•"/>
        <a:defRPr sz="4900" kern="1200">
          <a:solidFill>
            <a:schemeClr val="tx1"/>
          </a:solidFill>
          <a:latin typeface="+mn-lt"/>
          <a:ea typeface="+mn-ea"/>
          <a:cs typeface="+mn-cs"/>
        </a:defRPr>
      </a:lvl7pPr>
      <a:lvl8pPr marL="8434182" indent="-562278" algn="l" defTabSz="1124561" rtl="0" eaLnBrk="1" latinLnBrk="0" hangingPunct="1">
        <a:spcBef>
          <a:spcPct val="20000"/>
        </a:spcBef>
        <a:buFont typeface="Arial"/>
        <a:buChar char="•"/>
        <a:defRPr sz="4900" kern="1200">
          <a:solidFill>
            <a:schemeClr val="tx1"/>
          </a:solidFill>
          <a:latin typeface="+mn-lt"/>
          <a:ea typeface="+mn-ea"/>
          <a:cs typeface="+mn-cs"/>
        </a:defRPr>
      </a:lvl8pPr>
      <a:lvl9pPr marL="9558740" indent="-562278" algn="l" defTabSz="1124561" rtl="0" eaLnBrk="1" latinLnBrk="0" hangingPunct="1">
        <a:spcBef>
          <a:spcPct val="20000"/>
        </a:spcBef>
        <a:buFont typeface="Arial"/>
        <a:buChar char="•"/>
        <a:defRPr sz="4900" kern="1200">
          <a:solidFill>
            <a:schemeClr val="tx1"/>
          </a:solidFill>
          <a:latin typeface="+mn-lt"/>
          <a:ea typeface="+mn-ea"/>
          <a:cs typeface="+mn-cs"/>
        </a:defRPr>
      </a:lvl9pPr>
    </p:bodyStyle>
    <p:otherStyle>
      <a:defPPr>
        <a:defRPr lang="en-US"/>
      </a:defPPr>
      <a:lvl1pPr marL="0" algn="l" defTabSz="1124561" rtl="0" eaLnBrk="1" latinLnBrk="0" hangingPunct="1">
        <a:defRPr sz="4400" kern="1200">
          <a:solidFill>
            <a:schemeClr val="tx1"/>
          </a:solidFill>
          <a:latin typeface="+mn-lt"/>
          <a:ea typeface="+mn-ea"/>
          <a:cs typeface="+mn-cs"/>
        </a:defRPr>
      </a:lvl1pPr>
      <a:lvl2pPr marL="1124561" algn="l" defTabSz="1124561" rtl="0" eaLnBrk="1" latinLnBrk="0" hangingPunct="1">
        <a:defRPr sz="4400" kern="1200">
          <a:solidFill>
            <a:schemeClr val="tx1"/>
          </a:solidFill>
          <a:latin typeface="+mn-lt"/>
          <a:ea typeface="+mn-ea"/>
          <a:cs typeface="+mn-cs"/>
        </a:defRPr>
      </a:lvl2pPr>
      <a:lvl3pPr marL="2249114" algn="l" defTabSz="1124561" rtl="0" eaLnBrk="1" latinLnBrk="0" hangingPunct="1">
        <a:defRPr sz="4400" kern="1200">
          <a:solidFill>
            <a:schemeClr val="tx1"/>
          </a:solidFill>
          <a:latin typeface="+mn-lt"/>
          <a:ea typeface="+mn-ea"/>
          <a:cs typeface="+mn-cs"/>
        </a:defRPr>
      </a:lvl3pPr>
      <a:lvl4pPr marL="3373673" algn="l" defTabSz="1124561" rtl="0" eaLnBrk="1" latinLnBrk="0" hangingPunct="1">
        <a:defRPr sz="4400" kern="1200">
          <a:solidFill>
            <a:schemeClr val="tx1"/>
          </a:solidFill>
          <a:latin typeface="+mn-lt"/>
          <a:ea typeface="+mn-ea"/>
          <a:cs typeface="+mn-cs"/>
        </a:defRPr>
      </a:lvl4pPr>
      <a:lvl5pPr marL="4498231" algn="l" defTabSz="1124561" rtl="0" eaLnBrk="1" latinLnBrk="0" hangingPunct="1">
        <a:defRPr sz="4400" kern="1200">
          <a:solidFill>
            <a:schemeClr val="tx1"/>
          </a:solidFill>
          <a:latin typeface="+mn-lt"/>
          <a:ea typeface="+mn-ea"/>
          <a:cs typeface="+mn-cs"/>
        </a:defRPr>
      </a:lvl5pPr>
      <a:lvl6pPr marL="5622790" algn="l" defTabSz="1124561" rtl="0" eaLnBrk="1" latinLnBrk="0" hangingPunct="1">
        <a:defRPr sz="4400" kern="1200">
          <a:solidFill>
            <a:schemeClr val="tx1"/>
          </a:solidFill>
          <a:latin typeface="+mn-lt"/>
          <a:ea typeface="+mn-ea"/>
          <a:cs typeface="+mn-cs"/>
        </a:defRPr>
      </a:lvl6pPr>
      <a:lvl7pPr marL="6747346" algn="l" defTabSz="1124561" rtl="0" eaLnBrk="1" latinLnBrk="0" hangingPunct="1">
        <a:defRPr sz="4400" kern="1200">
          <a:solidFill>
            <a:schemeClr val="tx1"/>
          </a:solidFill>
          <a:latin typeface="+mn-lt"/>
          <a:ea typeface="+mn-ea"/>
          <a:cs typeface="+mn-cs"/>
        </a:defRPr>
      </a:lvl7pPr>
      <a:lvl8pPr marL="7871904" algn="l" defTabSz="1124561" rtl="0" eaLnBrk="1" latinLnBrk="0" hangingPunct="1">
        <a:defRPr sz="4400" kern="1200">
          <a:solidFill>
            <a:schemeClr val="tx1"/>
          </a:solidFill>
          <a:latin typeface="+mn-lt"/>
          <a:ea typeface="+mn-ea"/>
          <a:cs typeface="+mn-cs"/>
        </a:defRPr>
      </a:lvl8pPr>
      <a:lvl9pPr marL="8996458" algn="l" defTabSz="1124561" rtl="0" eaLnBrk="1" latinLnBrk="0" hangingPunct="1">
        <a:defRPr sz="4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Text Placeholder 3"/>
          <p:cNvSpPr>
            <a:spLocks noGrp="1"/>
          </p:cNvSpPr>
          <p:nvPr>
            <p:ph type="body" sz="quarter" idx="10"/>
          </p:nvPr>
        </p:nvSpPr>
        <p:spPr>
          <a:xfrm>
            <a:off x="0" y="6986588"/>
            <a:ext cx="23409275" cy="1419225"/>
          </a:xfrm>
        </p:spPr>
        <p:txBody>
          <a:bodyPr/>
          <a:lstStyle/>
          <a:p>
            <a:r>
              <a:rPr lang="en-US" altLang="en-US" sz="8800" dirty="0">
                <a:latin typeface="Arial" charset="0"/>
                <a:ea typeface="ＭＳ Ｐゴシック" charset="-128"/>
              </a:rPr>
              <a:t>Quantitative Method Summary</a:t>
            </a:r>
          </a:p>
        </p:txBody>
      </p:sp>
      <p:sp>
        <p:nvSpPr>
          <p:cNvPr id="4" name="TextBox 9"/>
          <p:cNvSpPr txBox="1">
            <a:spLocks noChangeArrowheads="1"/>
          </p:cNvSpPr>
          <p:nvPr/>
        </p:nvSpPr>
        <p:spPr bwMode="auto">
          <a:xfrm>
            <a:off x="0" y="9097963"/>
            <a:ext cx="23409275" cy="12596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7100" dirty="0">
                <a:solidFill>
                  <a:srgbClr val="4F4F4F"/>
                </a:solidFill>
                <a:cs typeface="Arial" charset="0"/>
              </a:rPr>
              <a:t>Business Intelligence &amp; Analytics</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D502084-49B9-6445-8E5D-032DC4236077}"/>
              </a:ext>
            </a:extLst>
          </p:cNvPr>
          <p:cNvSpPr/>
          <p:nvPr/>
        </p:nvSpPr>
        <p:spPr>
          <a:xfrm>
            <a:off x="2103437" y="3078162"/>
            <a:ext cx="5257800" cy="8686800"/>
          </a:xfrm>
          <a:prstGeom prst="roundRect">
            <a:avLst>
              <a:gd name="adj" fmla="val 3110"/>
            </a:avLst>
          </a:prstGeom>
          <a:solidFill>
            <a:srgbClr val="9FB1BC"/>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Hypothesis driven methods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1 to 1 analysis</a:t>
            </a:r>
          </a:p>
          <a:p>
            <a:pPr marL="1406525" lvl="1" indent="-285750">
              <a:buFont typeface="Arial" panose="020B0604020202020204" pitchFamily="34" charset="0"/>
              <a:buChar char="•"/>
            </a:pPr>
            <a:r>
              <a:rPr lang="en-US" sz="4000" dirty="0">
                <a:solidFill>
                  <a:schemeClr val="tx1">
                    <a:lumMod val="75000"/>
                    <a:lumOff val="25000"/>
                  </a:schemeClr>
                </a:solidFill>
              </a:rPr>
              <a:t>Pairwise testing</a:t>
            </a:r>
          </a:p>
          <a:p>
            <a:pPr marL="1406525" lvl="1" indent="-285750">
              <a:buFont typeface="Arial" panose="020B0604020202020204" pitchFamily="34" charset="0"/>
              <a:buChar char="•"/>
            </a:pPr>
            <a:r>
              <a:rPr lang="en-US" sz="4000" dirty="0">
                <a:solidFill>
                  <a:schemeClr val="tx1">
                    <a:lumMod val="75000"/>
                    <a:lumOff val="25000"/>
                  </a:schemeClr>
                </a:solidFill>
              </a:rPr>
              <a:t>Independent testing</a:t>
            </a:r>
          </a:p>
          <a:p>
            <a:pPr marL="285750" indent="-285750">
              <a:buFont typeface="Arial" panose="020B0604020202020204" pitchFamily="34" charset="0"/>
              <a:buChar char="•"/>
            </a:pPr>
            <a:r>
              <a:rPr lang="en-US" sz="4000" dirty="0">
                <a:solidFill>
                  <a:schemeClr val="tx1">
                    <a:lumMod val="75000"/>
                    <a:lumOff val="25000"/>
                  </a:schemeClr>
                </a:solidFill>
              </a:rPr>
              <a:t>1 to many analysis</a:t>
            </a:r>
          </a:p>
          <a:p>
            <a:pPr marL="1406525" lvl="1" indent="-285750">
              <a:buFont typeface="Arial" panose="020B0604020202020204" pitchFamily="34" charset="0"/>
              <a:buChar char="•"/>
            </a:pPr>
            <a:r>
              <a:rPr lang="en-US" sz="4000" dirty="0">
                <a:solidFill>
                  <a:schemeClr val="tx1">
                    <a:lumMod val="75000"/>
                    <a:lumOff val="25000"/>
                  </a:schemeClr>
                </a:solidFill>
              </a:rPr>
              <a:t>Estimate</a:t>
            </a:r>
          </a:p>
          <a:p>
            <a:pPr marL="1406525" lvl="1" indent="-285750">
              <a:buFont typeface="Arial" panose="020B0604020202020204" pitchFamily="34" charset="0"/>
              <a:buChar char="•"/>
            </a:pPr>
            <a:r>
              <a:rPr lang="en-US" sz="4000" dirty="0">
                <a:solidFill>
                  <a:schemeClr val="tx1">
                    <a:lumMod val="75000"/>
                    <a:lumOff val="25000"/>
                  </a:schemeClr>
                </a:solidFill>
              </a:rPr>
              <a:t>Profile</a:t>
            </a:r>
          </a:p>
          <a:p>
            <a:pPr marL="1406525" lvl="1" indent="-285750">
              <a:buFont typeface="Arial" panose="020B0604020202020204" pitchFamily="34" charset="0"/>
              <a:buChar char="•"/>
            </a:pPr>
            <a:r>
              <a:rPr lang="en-US" sz="4000" dirty="0">
                <a:solidFill>
                  <a:schemeClr val="tx1">
                    <a:lumMod val="75000"/>
                    <a:lumOff val="25000"/>
                  </a:schemeClr>
                </a:solidFill>
              </a:rPr>
              <a:t>Grouping</a:t>
            </a:r>
          </a:p>
          <a:p>
            <a:pPr marL="1406525" lvl="1" indent="-285750">
              <a:buFont typeface="Arial" panose="020B0604020202020204" pitchFamily="34" charset="0"/>
              <a:buChar char="•"/>
            </a:pPr>
            <a:r>
              <a:rPr lang="en-US" sz="4000" dirty="0">
                <a:solidFill>
                  <a:schemeClr val="tx1">
                    <a:lumMod val="75000"/>
                    <a:lumOff val="25000"/>
                  </a:schemeClr>
                </a:solidFill>
              </a:rPr>
              <a:t>Ranging</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Hypothesis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8633133"/>
          </a:xfrm>
          <a:prstGeom prst="rect">
            <a:avLst/>
          </a:prstGeom>
          <a:noFill/>
        </p:spPr>
        <p:txBody>
          <a:bodyPr wrap="square" rtlCol="0">
            <a:spAutoFit/>
          </a:bodyPr>
          <a:lstStyle/>
          <a:p>
            <a:pPr>
              <a:spcAft>
                <a:spcPts val="600"/>
              </a:spcAft>
            </a:pPr>
            <a:r>
              <a:rPr lang="en-US" sz="4000" dirty="0"/>
              <a:t>1 to many analysis</a:t>
            </a:r>
          </a:p>
          <a:p>
            <a:pPr marL="571500" indent="-571500">
              <a:spcAft>
                <a:spcPts val="600"/>
              </a:spcAft>
              <a:buFont typeface="Arial" panose="020B0604020202020204" pitchFamily="34" charset="0"/>
              <a:buChar char="•"/>
            </a:pPr>
            <a:r>
              <a:rPr lang="en-US" sz="4000" dirty="0"/>
              <a:t>Tests that handle several input variables at once</a:t>
            </a:r>
          </a:p>
          <a:p>
            <a:pPr marL="571500" indent="-571500">
              <a:spcAft>
                <a:spcPts val="600"/>
              </a:spcAft>
              <a:buFont typeface="Arial" panose="020B0604020202020204" pitchFamily="34" charset="0"/>
              <a:buChar char="•"/>
            </a:pPr>
            <a:r>
              <a:rPr lang="en-US" sz="4000" dirty="0"/>
              <a:t>Reveal how input variables are combined to predict a dependent variable</a:t>
            </a:r>
          </a:p>
          <a:p>
            <a:pPr marL="571500" indent="-571500">
              <a:spcAft>
                <a:spcPts val="600"/>
              </a:spcAft>
              <a:buFont typeface="Arial" panose="020B0604020202020204" pitchFamily="34" charset="0"/>
              <a:buChar char="•"/>
            </a:pPr>
            <a:r>
              <a:rPr lang="en-US" sz="4000" dirty="0"/>
              <a:t>A dependent variable is some variable of interest either for prediction or insight</a:t>
            </a:r>
          </a:p>
          <a:p>
            <a:pPr marL="571500" indent="-571500">
              <a:spcAft>
                <a:spcPts val="600"/>
              </a:spcAft>
              <a:buFont typeface="Arial" panose="020B0604020202020204" pitchFamily="34" charset="0"/>
              <a:buChar char="•"/>
            </a:pPr>
            <a:r>
              <a:rPr lang="en-US" sz="4000" dirty="0"/>
              <a:t>Scaling of the dependent variable determines what kind of model we use</a:t>
            </a:r>
          </a:p>
          <a:p>
            <a:pPr marL="1692275" lvl="1" indent="-571500">
              <a:spcAft>
                <a:spcPts val="600"/>
              </a:spcAft>
              <a:buFont typeface="Arial" panose="020B0604020202020204" pitchFamily="34" charset="0"/>
              <a:buChar char="•"/>
            </a:pPr>
            <a:r>
              <a:rPr lang="en-US" sz="4000" dirty="0"/>
              <a:t>Linear regression – standard quantitative variable</a:t>
            </a:r>
          </a:p>
          <a:p>
            <a:pPr marL="1692275" lvl="1" indent="-571500">
              <a:spcAft>
                <a:spcPts val="600"/>
              </a:spcAft>
              <a:buFont typeface="Arial" panose="020B0604020202020204" pitchFamily="34" charset="0"/>
              <a:buChar char="•"/>
            </a:pPr>
            <a:r>
              <a:rPr lang="en-US" sz="4000" dirty="0"/>
              <a:t>Logistic regression – yes/no variable</a:t>
            </a:r>
          </a:p>
          <a:p>
            <a:pPr marL="571500" indent="-571500">
              <a:spcAft>
                <a:spcPts val="600"/>
              </a:spcAft>
              <a:buFont typeface="Arial" panose="020B0604020202020204" pitchFamily="34" charset="0"/>
              <a:buChar char="•"/>
            </a:pPr>
            <a:endParaRPr lang="en-US" sz="4000" dirty="0"/>
          </a:p>
        </p:txBody>
      </p:sp>
      <p:sp>
        <p:nvSpPr>
          <p:cNvPr id="6" name="Rounded Rectangle 5">
            <a:extLst>
              <a:ext uri="{FF2B5EF4-FFF2-40B4-BE49-F238E27FC236}">
                <a16:creationId xmlns:a16="http://schemas.microsoft.com/office/drawing/2014/main" id="{55A03326-5DC1-D249-94B5-0FB353099E4E}"/>
              </a:ext>
            </a:extLst>
          </p:cNvPr>
          <p:cNvSpPr/>
          <p:nvPr/>
        </p:nvSpPr>
        <p:spPr>
          <a:xfrm>
            <a:off x="1417637" y="7439310"/>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5282195"/>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D502084-49B9-6445-8E5D-032DC4236077}"/>
              </a:ext>
            </a:extLst>
          </p:cNvPr>
          <p:cNvSpPr/>
          <p:nvPr/>
        </p:nvSpPr>
        <p:spPr>
          <a:xfrm>
            <a:off x="2103437" y="3078162"/>
            <a:ext cx="5257800" cy="8686800"/>
          </a:xfrm>
          <a:prstGeom prst="roundRect">
            <a:avLst>
              <a:gd name="adj" fmla="val 3110"/>
            </a:avLst>
          </a:prstGeom>
          <a:solidFill>
            <a:srgbClr val="9FB1BC"/>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Hypothesis driven methods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1 to 1 analysis</a:t>
            </a:r>
          </a:p>
          <a:p>
            <a:pPr marL="1406525" lvl="1" indent="-285750">
              <a:buFont typeface="Arial" panose="020B0604020202020204" pitchFamily="34" charset="0"/>
              <a:buChar char="•"/>
            </a:pPr>
            <a:r>
              <a:rPr lang="en-US" sz="4000" dirty="0">
                <a:solidFill>
                  <a:schemeClr val="tx1">
                    <a:lumMod val="75000"/>
                    <a:lumOff val="25000"/>
                  </a:schemeClr>
                </a:solidFill>
              </a:rPr>
              <a:t>Pairwise testing</a:t>
            </a:r>
          </a:p>
          <a:p>
            <a:pPr marL="1406525" lvl="1" indent="-285750">
              <a:buFont typeface="Arial" panose="020B0604020202020204" pitchFamily="34" charset="0"/>
              <a:buChar char="•"/>
            </a:pPr>
            <a:r>
              <a:rPr lang="en-US" sz="4000" dirty="0">
                <a:solidFill>
                  <a:schemeClr val="tx1">
                    <a:lumMod val="75000"/>
                    <a:lumOff val="25000"/>
                  </a:schemeClr>
                </a:solidFill>
              </a:rPr>
              <a:t>Independent testing</a:t>
            </a:r>
          </a:p>
          <a:p>
            <a:pPr marL="285750" indent="-285750">
              <a:buFont typeface="Arial" panose="020B0604020202020204" pitchFamily="34" charset="0"/>
              <a:buChar char="•"/>
            </a:pPr>
            <a:r>
              <a:rPr lang="en-US" sz="4000" dirty="0">
                <a:solidFill>
                  <a:schemeClr val="tx1">
                    <a:lumMod val="75000"/>
                    <a:lumOff val="25000"/>
                  </a:schemeClr>
                </a:solidFill>
              </a:rPr>
              <a:t>1 to many analysis</a:t>
            </a:r>
          </a:p>
          <a:p>
            <a:pPr marL="1406525" lvl="1" indent="-285750">
              <a:buFont typeface="Arial" panose="020B0604020202020204" pitchFamily="34" charset="0"/>
              <a:buChar char="•"/>
            </a:pPr>
            <a:r>
              <a:rPr lang="en-US" sz="4000" dirty="0">
                <a:solidFill>
                  <a:schemeClr val="tx1">
                    <a:lumMod val="75000"/>
                    <a:lumOff val="25000"/>
                  </a:schemeClr>
                </a:solidFill>
              </a:rPr>
              <a:t>Estimate</a:t>
            </a:r>
          </a:p>
          <a:p>
            <a:pPr marL="1406525" lvl="1" indent="-285750">
              <a:buFont typeface="Arial" panose="020B0604020202020204" pitchFamily="34" charset="0"/>
              <a:buChar char="•"/>
            </a:pPr>
            <a:r>
              <a:rPr lang="en-US" sz="4000" dirty="0">
                <a:solidFill>
                  <a:schemeClr val="tx1">
                    <a:lumMod val="75000"/>
                    <a:lumOff val="25000"/>
                  </a:schemeClr>
                </a:solidFill>
              </a:rPr>
              <a:t>Profile</a:t>
            </a:r>
          </a:p>
          <a:p>
            <a:pPr marL="1406525" lvl="1" indent="-285750">
              <a:buFont typeface="Arial" panose="020B0604020202020204" pitchFamily="34" charset="0"/>
              <a:buChar char="•"/>
            </a:pPr>
            <a:r>
              <a:rPr lang="en-US" sz="4000" dirty="0">
                <a:solidFill>
                  <a:schemeClr val="tx1">
                    <a:lumMod val="75000"/>
                    <a:lumOff val="25000"/>
                  </a:schemeClr>
                </a:solidFill>
              </a:rPr>
              <a:t>Grouping</a:t>
            </a:r>
          </a:p>
          <a:p>
            <a:pPr marL="1406525" lvl="1" indent="-285750">
              <a:buFont typeface="Arial" panose="020B0604020202020204" pitchFamily="34" charset="0"/>
              <a:buChar char="•"/>
            </a:pPr>
            <a:r>
              <a:rPr lang="en-US" sz="4000" dirty="0">
                <a:solidFill>
                  <a:schemeClr val="tx1">
                    <a:lumMod val="75000"/>
                    <a:lumOff val="25000"/>
                  </a:schemeClr>
                </a:solidFill>
              </a:rPr>
              <a:t>Ranging</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Hypothesis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6632585"/>
          </a:xfrm>
          <a:prstGeom prst="rect">
            <a:avLst/>
          </a:prstGeom>
          <a:noFill/>
        </p:spPr>
        <p:txBody>
          <a:bodyPr wrap="square" rtlCol="0">
            <a:spAutoFit/>
          </a:bodyPr>
          <a:lstStyle/>
          <a:p>
            <a:pPr>
              <a:spcAft>
                <a:spcPts val="600"/>
              </a:spcAft>
            </a:pPr>
            <a:r>
              <a:rPr lang="en-US" sz="4000" dirty="0"/>
              <a:t>1 to many analysis</a:t>
            </a:r>
          </a:p>
          <a:p>
            <a:pPr marL="571500" indent="-571500">
              <a:spcAft>
                <a:spcPts val="600"/>
              </a:spcAft>
              <a:buFont typeface="Arial" panose="020B0604020202020204" pitchFamily="34" charset="0"/>
              <a:buChar char="•"/>
            </a:pPr>
            <a:r>
              <a:rPr lang="en-US" sz="4000" dirty="0"/>
              <a:t>Scaling of the dependent variable determines what kind of model we use</a:t>
            </a:r>
          </a:p>
          <a:p>
            <a:pPr marL="1692275" lvl="1" indent="-571500">
              <a:spcAft>
                <a:spcPts val="600"/>
              </a:spcAft>
              <a:buFont typeface="Arial" panose="020B0604020202020204" pitchFamily="34" charset="0"/>
              <a:buChar char="•"/>
            </a:pPr>
            <a:r>
              <a:rPr lang="en-US" sz="4000" dirty="0"/>
              <a:t>Linear regression – standard quantitative variable</a:t>
            </a:r>
          </a:p>
          <a:p>
            <a:pPr marL="1692275" lvl="1" indent="-571500">
              <a:spcAft>
                <a:spcPts val="600"/>
              </a:spcAft>
              <a:buFont typeface="Arial" panose="020B0604020202020204" pitchFamily="34" charset="0"/>
              <a:buChar char="•"/>
            </a:pPr>
            <a:r>
              <a:rPr lang="en-US" sz="4000" dirty="0"/>
              <a:t>Logistic regression – yes/no variable</a:t>
            </a:r>
          </a:p>
          <a:p>
            <a:pPr marL="1692275" lvl="1" indent="-571500">
              <a:spcAft>
                <a:spcPts val="600"/>
              </a:spcAft>
              <a:buFont typeface="Arial" panose="020B0604020202020204" pitchFamily="34" charset="0"/>
              <a:buChar char="•"/>
            </a:pPr>
            <a:r>
              <a:rPr lang="en-US" sz="4000" dirty="0"/>
              <a:t>Ordinal regression – ordered categorical data</a:t>
            </a:r>
          </a:p>
          <a:p>
            <a:pPr marL="1692275" lvl="1" indent="-571500">
              <a:spcAft>
                <a:spcPts val="600"/>
              </a:spcAft>
              <a:buFont typeface="Arial" panose="020B0604020202020204" pitchFamily="34" charset="0"/>
              <a:buChar char="•"/>
            </a:pPr>
            <a:r>
              <a:rPr lang="en-US" sz="4000" dirty="0"/>
              <a:t>Generalized linear model – unordered categorical data</a:t>
            </a:r>
          </a:p>
        </p:txBody>
      </p:sp>
      <p:sp>
        <p:nvSpPr>
          <p:cNvPr id="6" name="Rounded Rectangle 5">
            <a:extLst>
              <a:ext uri="{FF2B5EF4-FFF2-40B4-BE49-F238E27FC236}">
                <a16:creationId xmlns:a16="http://schemas.microsoft.com/office/drawing/2014/main" id="{55A03326-5DC1-D249-94B5-0FB353099E4E}"/>
              </a:ext>
            </a:extLst>
          </p:cNvPr>
          <p:cNvSpPr/>
          <p:nvPr/>
        </p:nvSpPr>
        <p:spPr>
          <a:xfrm>
            <a:off x="1417637" y="7439310"/>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9242920"/>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D502084-49B9-6445-8E5D-032DC4236077}"/>
              </a:ext>
            </a:extLst>
          </p:cNvPr>
          <p:cNvSpPr/>
          <p:nvPr/>
        </p:nvSpPr>
        <p:spPr>
          <a:xfrm>
            <a:off x="2103437" y="3078162"/>
            <a:ext cx="5257800" cy="8686800"/>
          </a:xfrm>
          <a:prstGeom prst="roundRect">
            <a:avLst>
              <a:gd name="adj" fmla="val 3110"/>
            </a:avLst>
          </a:prstGeom>
          <a:solidFill>
            <a:srgbClr val="9FB1BC"/>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Hypothesis driven methods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1 to 1 analysis</a:t>
            </a:r>
          </a:p>
          <a:p>
            <a:pPr marL="1406525" lvl="1" indent="-285750">
              <a:buFont typeface="Arial" panose="020B0604020202020204" pitchFamily="34" charset="0"/>
              <a:buChar char="•"/>
            </a:pPr>
            <a:r>
              <a:rPr lang="en-US" sz="4000" dirty="0">
                <a:solidFill>
                  <a:schemeClr val="tx1">
                    <a:lumMod val="75000"/>
                    <a:lumOff val="25000"/>
                  </a:schemeClr>
                </a:solidFill>
              </a:rPr>
              <a:t>Pairwise testing</a:t>
            </a:r>
          </a:p>
          <a:p>
            <a:pPr marL="1406525" lvl="1" indent="-285750">
              <a:buFont typeface="Arial" panose="020B0604020202020204" pitchFamily="34" charset="0"/>
              <a:buChar char="•"/>
            </a:pPr>
            <a:r>
              <a:rPr lang="en-US" sz="4000" dirty="0">
                <a:solidFill>
                  <a:schemeClr val="tx1">
                    <a:lumMod val="75000"/>
                    <a:lumOff val="25000"/>
                  </a:schemeClr>
                </a:solidFill>
              </a:rPr>
              <a:t>Independent testing</a:t>
            </a:r>
          </a:p>
          <a:p>
            <a:pPr marL="285750" indent="-285750">
              <a:buFont typeface="Arial" panose="020B0604020202020204" pitchFamily="34" charset="0"/>
              <a:buChar char="•"/>
            </a:pPr>
            <a:r>
              <a:rPr lang="en-US" sz="4000" dirty="0">
                <a:solidFill>
                  <a:schemeClr val="tx1">
                    <a:lumMod val="75000"/>
                    <a:lumOff val="25000"/>
                  </a:schemeClr>
                </a:solidFill>
              </a:rPr>
              <a:t>1 to many analysis</a:t>
            </a:r>
          </a:p>
          <a:p>
            <a:pPr marL="1406525" lvl="1" indent="-285750">
              <a:buFont typeface="Arial" panose="020B0604020202020204" pitchFamily="34" charset="0"/>
              <a:buChar char="•"/>
            </a:pPr>
            <a:r>
              <a:rPr lang="en-US" sz="4000" dirty="0">
                <a:solidFill>
                  <a:schemeClr val="tx1">
                    <a:lumMod val="75000"/>
                    <a:lumOff val="25000"/>
                  </a:schemeClr>
                </a:solidFill>
              </a:rPr>
              <a:t>Estimate</a:t>
            </a:r>
          </a:p>
          <a:p>
            <a:pPr marL="1406525" lvl="1" indent="-285750">
              <a:buFont typeface="Arial" panose="020B0604020202020204" pitchFamily="34" charset="0"/>
              <a:buChar char="•"/>
            </a:pPr>
            <a:r>
              <a:rPr lang="en-US" sz="4000" dirty="0">
                <a:solidFill>
                  <a:schemeClr val="tx1">
                    <a:lumMod val="75000"/>
                    <a:lumOff val="25000"/>
                  </a:schemeClr>
                </a:solidFill>
              </a:rPr>
              <a:t>Profile</a:t>
            </a:r>
          </a:p>
          <a:p>
            <a:pPr marL="1406525" lvl="1" indent="-285750">
              <a:buFont typeface="Arial" panose="020B0604020202020204" pitchFamily="34" charset="0"/>
              <a:buChar char="•"/>
            </a:pPr>
            <a:r>
              <a:rPr lang="en-US" sz="4000" dirty="0">
                <a:solidFill>
                  <a:schemeClr val="tx1">
                    <a:lumMod val="75000"/>
                    <a:lumOff val="25000"/>
                  </a:schemeClr>
                </a:solidFill>
              </a:rPr>
              <a:t>Grouping</a:t>
            </a:r>
          </a:p>
          <a:p>
            <a:pPr marL="1406525" lvl="1" indent="-285750">
              <a:buFont typeface="Arial" panose="020B0604020202020204" pitchFamily="34" charset="0"/>
              <a:buChar char="•"/>
            </a:pPr>
            <a:r>
              <a:rPr lang="en-US" sz="4000" dirty="0">
                <a:solidFill>
                  <a:schemeClr val="tx1">
                    <a:lumMod val="75000"/>
                    <a:lumOff val="25000"/>
                  </a:schemeClr>
                </a:solidFill>
              </a:rPr>
              <a:t>Ranging</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Hypothesis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5401479"/>
          </a:xfrm>
          <a:prstGeom prst="rect">
            <a:avLst/>
          </a:prstGeom>
          <a:noFill/>
        </p:spPr>
        <p:txBody>
          <a:bodyPr wrap="square" rtlCol="0">
            <a:spAutoFit/>
          </a:bodyPr>
          <a:lstStyle/>
          <a:p>
            <a:pPr>
              <a:spcAft>
                <a:spcPts val="600"/>
              </a:spcAft>
            </a:pPr>
            <a:r>
              <a:rPr lang="en-US" sz="4000" dirty="0"/>
              <a:t>1 to many analysis</a:t>
            </a:r>
          </a:p>
          <a:p>
            <a:pPr marL="571500" indent="-571500">
              <a:spcAft>
                <a:spcPts val="600"/>
              </a:spcAft>
              <a:buFont typeface="Arial" panose="020B0604020202020204" pitchFamily="34" charset="0"/>
              <a:buChar char="•"/>
            </a:pPr>
            <a:r>
              <a:rPr lang="en-US" sz="4000" dirty="0"/>
              <a:t>Models used to</a:t>
            </a:r>
          </a:p>
          <a:p>
            <a:pPr marL="1692275" lvl="1" indent="-571500">
              <a:spcAft>
                <a:spcPts val="600"/>
              </a:spcAft>
              <a:buFont typeface="Arial" panose="020B0604020202020204" pitchFamily="34" charset="0"/>
              <a:buChar char="•"/>
            </a:pPr>
            <a:r>
              <a:rPr lang="en-US" sz="4000" dirty="0"/>
              <a:t>Create predictions</a:t>
            </a:r>
          </a:p>
          <a:p>
            <a:pPr marL="1692275" lvl="1" indent="-571500">
              <a:spcAft>
                <a:spcPts val="600"/>
              </a:spcAft>
              <a:buFont typeface="Arial" panose="020B0604020202020204" pitchFamily="34" charset="0"/>
              <a:buChar char="•"/>
            </a:pPr>
            <a:r>
              <a:rPr lang="en-US" sz="4000" dirty="0"/>
              <a:t>Or create insight</a:t>
            </a:r>
          </a:p>
          <a:p>
            <a:pPr marL="571500" indent="-571500">
              <a:spcAft>
                <a:spcPts val="600"/>
              </a:spcAft>
              <a:buFont typeface="Arial" panose="020B0604020202020204" pitchFamily="34" charset="0"/>
              <a:buChar char="•"/>
            </a:pPr>
            <a:r>
              <a:rPr lang="en-US" sz="4000" dirty="0"/>
              <a:t>The model will create a function that relates the inputs to the dependent variable</a:t>
            </a:r>
          </a:p>
          <a:p>
            <a:pPr marL="571500" indent="-571500">
              <a:spcAft>
                <a:spcPts val="600"/>
              </a:spcAft>
              <a:buFont typeface="Arial" panose="020B0604020202020204" pitchFamily="34" charset="0"/>
              <a:buChar char="•"/>
            </a:pPr>
            <a:r>
              <a:rPr lang="en-US" sz="4000" dirty="0"/>
              <a:t>That function can be interpreted to learn from relationships in the data</a:t>
            </a:r>
          </a:p>
        </p:txBody>
      </p:sp>
      <p:sp>
        <p:nvSpPr>
          <p:cNvPr id="6" name="Rounded Rectangle 5">
            <a:extLst>
              <a:ext uri="{FF2B5EF4-FFF2-40B4-BE49-F238E27FC236}">
                <a16:creationId xmlns:a16="http://schemas.microsoft.com/office/drawing/2014/main" id="{55A03326-5DC1-D249-94B5-0FB353099E4E}"/>
              </a:ext>
            </a:extLst>
          </p:cNvPr>
          <p:cNvSpPr/>
          <p:nvPr/>
        </p:nvSpPr>
        <p:spPr>
          <a:xfrm>
            <a:off x="1417637" y="7439310"/>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8004667"/>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6639D-3B81-4247-92C0-B924A3528335}"/>
              </a:ext>
            </a:extLst>
          </p:cNvPr>
          <p:cNvSpPr>
            <a:spLocks noGrp="1"/>
          </p:cNvSpPr>
          <p:nvPr>
            <p:ph type="title"/>
          </p:nvPr>
        </p:nvSpPr>
        <p:spPr/>
        <p:txBody>
          <a:bodyPr/>
          <a:lstStyle/>
          <a:p>
            <a:r>
              <a:rPr lang="en-US" dirty="0"/>
              <a:t>Notes about data mining</a:t>
            </a:r>
          </a:p>
        </p:txBody>
      </p:sp>
      <p:sp>
        <p:nvSpPr>
          <p:cNvPr id="3" name="Content Placeholder 2">
            <a:extLst>
              <a:ext uri="{FF2B5EF4-FFF2-40B4-BE49-F238E27FC236}">
                <a16:creationId xmlns:a16="http://schemas.microsoft.com/office/drawing/2014/main" id="{4A9C1E0B-72E6-5145-8B8F-FF4F2051172F}"/>
              </a:ext>
            </a:extLst>
          </p:cNvPr>
          <p:cNvSpPr>
            <a:spLocks noGrp="1"/>
          </p:cNvSpPr>
          <p:nvPr>
            <p:ph idx="4294967295"/>
          </p:nvPr>
        </p:nvSpPr>
        <p:spPr/>
        <p:txBody>
          <a:bodyPr/>
          <a:lstStyle/>
          <a:p>
            <a:r>
              <a:rPr lang="en-US" dirty="0"/>
              <a:t>Projects generally take a few weeks at a minimum</a:t>
            </a:r>
          </a:p>
          <a:p>
            <a:r>
              <a:rPr lang="en-US" dirty="0"/>
              <a:t>Can take longer depending on data quality and volume</a:t>
            </a:r>
          </a:p>
          <a:p>
            <a:r>
              <a:rPr lang="en-US" dirty="0"/>
              <a:t>Will require specialized software and skills</a:t>
            </a:r>
          </a:p>
          <a:p>
            <a:r>
              <a:rPr lang="en-US" dirty="0"/>
              <a:t>Accuracy measured by holding out a set of data and testing models on the held-out data</a:t>
            </a:r>
          </a:p>
          <a:p>
            <a:r>
              <a:rPr lang="en-US" dirty="0"/>
              <a:t>The purpose of the model is to act on the results by updating future data</a:t>
            </a:r>
          </a:p>
        </p:txBody>
      </p:sp>
    </p:spTree>
    <p:extLst>
      <p:ext uri="{BB962C8B-B14F-4D97-AF65-F5344CB8AC3E}">
        <p14:creationId xmlns:p14="http://schemas.microsoft.com/office/powerpoint/2010/main" val="2525252495"/>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D68C1C07-2E6A-964E-9849-D493813C3DC9}"/>
              </a:ext>
            </a:extLst>
          </p:cNvPr>
          <p:cNvSpPr/>
          <p:nvPr/>
        </p:nvSpPr>
        <p:spPr>
          <a:xfrm>
            <a:off x="2103437" y="3078162"/>
            <a:ext cx="5257800" cy="8686800"/>
          </a:xfrm>
          <a:prstGeom prst="roundRect">
            <a:avLst>
              <a:gd name="adj" fmla="val 3110"/>
            </a:avLst>
          </a:prstGeom>
          <a:solidFill>
            <a:srgbClr val="6E8898"/>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bg1">
                    <a:lumMod val="95000"/>
                  </a:schemeClr>
                </a:solidFill>
              </a:rPr>
              <a:t>Exploratory techniques</a:t>
            </a:r>
          </a:p>
          <a:p>
            <a:pPr algn="ctr"/>
            <a:endParaRPr lang="en-US" sz="4000" dirty="0">
              <a:solidFill>
                <a:schemeClr val="bg1">
                  <a:lumMod val="95000"/>
                </a:schemeClr>
              </a:solidFill>
            </a:endParaRPr>
          </a:p>
          <a:p>
            <a:pPr algn="ctr"/>
            <a:endParaRPr lang="en-US" sz="4000" dirty="0">
              <a:solidFill>
                <a:schemeClr val="bg1">
                  <a:lumMod val="95000"/>
                </a:schemeClr>
              </a:solidFill>
            </a:endParaRPr>
          </a:p>
          <a:p>
            <a:pPr marL="285750" indent="-285750">
              <a:buFont typeface="Arial" panose="020B0604020202020204" pitchFamily="34" charset="0"/>
              <a:buChar char="•"/>
            </a:pPr>
            <a:r>
              <a:rPr lang="en-US" sz="4000" dirty="0">
                <a:solidFill>
                  <a:schemeClr val="bg1">
                    <a:lumMod val="95000"/>
                  </a:schemeClr>
                </a:solidFill>
              </a:rPr>
              <a:t>Data reduction</a:t>
            </a:r>
          </a:p>
          <a:p>
            <a:pPr marL="285750" indent="-285750">
              <a:buFont typeface="Arial" panose="020B0604020202020204" pitchFamily="34" charset="0"/>
              <a:buChar char="•"/>
            </a:pPr>
            <a:r>
              <a:rPr lang="en-US" sz="4000" dirty="0">
                <a:solidFill>
                  <a:schemeClr val="bg1">
                    <a:lumMod val="95000"/>
                  </a:schemeClr>
                </a:solidFill>
              </a:rPr>
              <a:t>Cluster analysis</a:t>
            </a:r>
          </a:p>
          <a:p>
            <a:pPr marL="285750" indent="-285750">
              <a:buFont typeface="Arial" panose="020B0604020202020204" pitchFamily="34" charset="0"/>
              <a:buChar char="•"/>
            </a:pPr>
            <a:r>
              <a:rPr lang="en-US" sz="4000" dirty="0">
                <a:solidFill>
                  <a:schemeClr val="bg1">
                    <a:lumMod val="95000"/>
                  </a:schemeClr>
                </a:solidFill>
              </a:rPr>
              <a:t>Cross sales analysis</a:t>
            </a:r>
          </a:p>
          <a:p>
            <a:pPr marL="285750" indent="-285750">
              <a:buFont typeface="Arial" panose="020B0604020202020204" pitchFamily="34" charset="0"/>
              <a:buChar char="•"/>
            </a:pPr>
            <a:r>
              <a:rPr lang="en-US" sz="4000" dirty="0">
                <a:solidFill>
                  <a:schemeClr val="bg1">
                    <a:lumMod val="95000"/>
                  </a:schemeClr>
                </a:solidFill>
              </a:rPr>
              <a:t>Up-sales analysis</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5940088"/>
          </a:xfrm>
          <a:prstGeom prst="rect">
            <a:avLst/>
          </a:prstGeom>
          <a:noFill/>
        </p:spPr>
        <p:txBody>
          <a:bodyPr wrap="square" rtlCol="0">
            <a:spAutoFit/>
          </a:bodyPr>
          <a:lstStyle/>
          <a:p>
            <a:pPr>
              <a:spcAft>
                <a:spcPts val="600"/>
              </a:spcAft>
            </a:pPr>
            <a:r>
              <a:rPr lang="en-US" sz="4000" dirty="0"/>
              <a:t>Exploratory techniques</a:t>
            </a:r>
          </a:p>
          <a:p>
            <a:pPr marL="571500" indent="-571500">
              <a:spcAft>
                <a:spcPts val="600"/>
              </a:spcAft>
              <a:buFont typeface="Arial" panose="020B0604020202020204" pitchFamily="34" charset="0"/>
              <a:buChar char="•"/>
            </a:pPr>
            <a:r>
              <a:rPr lang="en-US" sz="4000" dirty="0"/>
              <a:t>Allow algorithms to discover tendencies in data</a:t>
            </a:r>
          </a:p>
          <a:p>
            <a:pPr marL="571500" indent="-571500">
              <a:spcAft>
                <a:spcPts val="600"/>
              </a:spcAft>
              <a:buFont typeface="Arial" panose="020B0604020202020204" pitchFamily="34" charset="0"/>
              <a:buChar char="•"/>
            </a:pPr>
            <a:r>
              <a:rPr lang="en-US" sz="4000" dirty="0"/>
              <a:t>There is no target variable</a:t>
            </a:r>
          </a:p>
          <a:p>
            <a:pPr marL="571500" indent="-571500">
              <a:spcAft>
                <a:spcPts val="600"/>
              </a:spcAft>
              <a:buFont typeface="Arial" panose="020B0604020202020204" pitchFamily="34" charset="0"/>
              <a:buChar char="•"/>
            </a:pPr>
            <a:r>
              <a:rPr lang="en-US" sz="4000" dirty="0"/>
              <a:t>Often times these techniques leverage more art than science</a:t>
            </a:r>
          </a:p>
          <a:p>
            <a:pPr marL="571500" indent="-571500">
              <a:spcAft>
                <a:spcPts val="600"/>
              </a:spcAft>
              <a:buFont typeface="Arial" panose="020B0604020202020204" pitchFamily="34" charset="0"/>
              <a:buChar char="•"/>
            </a:pPr>
            <a:r>
              <a:rPr lang="en-US" sz="4000" dirty="0"/>
              <a:t>Always a danger that the insights you come up with are particular to the data you are using rather than global insights</a:t>
            </a:r>
          </a:p>
        </p:txBody>
      </p:sp>
    </p:spTree>
    <p:extLst>
      <p:ext uri="{BB962C8B-B14F-4D97-AF65-F5344CB8AC3E}">
        <p14:creationId xmlns:p14="http://schemas.microsoft.com/office/powerpoint/2010/main" val="2998746524"/>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D68C1C07-2E6A-964E-9849-D493813C3DC9}"/>
              </a:ext>
            </a:extLst>
          </p:cNvPr>
          <p:cNvSpPr/>
          <p:nvPr/>
        </p:nvSpPr>
        <p:spPr>
          <a:xfrm>
            <a:off x="2103437" y="3078162"/>
            <a:ext cx="5257800" cy="8686800"/>
          </a:xfrm>
          <a:prstGeom prst="roundRect">
            <a:avLst>
              <a:gd name="adj" fmla="val 3110"/>
            </a:avLst>
          </a:prstGeom>
          <a:solidFill>
            <a:srgbClr val="6E8898"/>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bg1">
                    <a:lumMod val="95000"/>
                  </a:schemeClr>
                </a:solidFill>
              </a:rPr>
              <a:t>Exploratory techniques</a:t>
            </a:r>
          </a:p>
          <a:p>
            <a:pPr algn="ctr"/>
            <a:endParaRPr lang="en-US" sz="4000" dirty="0">
              <a:solidFill>
                <a:schemeClr val="bg1">
                  <a:lumMod val="95000"/>
                </a:schemeClr>
              </a:solidFill>
            </a:endParaRPr>
          </a:p>
          <a:p>
            <a:pPr algn="ctr"/>
            <a:endParaRPr lang="en-US" sz="4000" dirty="0">
              <a:solidFill>
                <a:schemeClr val="bg1">
                  <a:lumMod val="95000"/>
                </a:schemeClr>
              </a:solidFill>
            </a:endParaRPr>
          </a:p>
          <a:p>
            <a:pPr marL="285750" indent="-285750">
              <a:buFont typeface="Arial" panose="020B0604020202020204" pitchFamily="34" charset="0"/>
              <a:buChar char="•"/>
            </a:pPr>
            <a:r>
              <a:rPr lang="en-US" sz="4000" dirty="0">
                <a:solidFill>
                  <a:schemeClr val="bg1">
                    <a:lumMod val="95000"/>
                  </a:schemeClr>
                </a:solidFill>
              </a:rPr>
              <a:t>Data reduction</a:t>
            </a:r>
          </a:p>
          <a:p>
            <a:pPr marL="285750" indent="-285750">
              <a:buFont typeface="Arial" panose="020B0604020202020204" pitchFamily="34" charset="0"/>
              <a:buChar char="•"/>
            </a:pPr>
            <a:r>
              <a:rPr lang="en-US" sz="4000" dirty="0">
                <a:solidFill>
                  <a:schemeClr val="bg1">
                    <a:lumMod val="95000"/>
                  </a:schemeClr>
                </a:solidFill>
              </a:rPr>
              <a:t>Cluster analysis</a:t>
            </a:r>
          </a:p>
          <a:p>
            <a:pPr marL="285750" indent="-285750">
              <a:buFont typeface="Arial" panose="020B0604020202020204" pitchFamily="34" charset="0"/>
              <a:buChar char="•"/>
            </a:pPr>
            <a:r>
              <a:rPr lang="en-US" sz="4000" dirty="0">
                <a:solidFill>
                  <a:schemeClr val="bg1">
                    <a:lumMod val="95000"/>
                  </a:schemeClr>
                </a:solidFill>
              </a:rPr>
              <a:t>Cross sales analysis</a:t>
            </a:r>
          </a:p>
          <a:p>
            <a:pPr marL="285750" indent="-285750">
              <a:buFont typeface="Arial" panose="020B0604020202020204" pitchFamily="34" charset="0"/>
              <a:buChar char="•"/>
            </a:pPr>
            <a:r>
              <a:rPr lang="en-US" sz="4000" dirty="0">
                <a:solidFill>
                  <a:schemeClr val="bg1">
                    <a:lumMod val="95000"/>
                  </a:schemeClr>
                </a:solidFill>
              </a:rPr>
              <a:t>Up-sales analysis</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7940635"/>
          </a:xfrm>
          <a:prstGeom prst="rect">
            <a:avLst/>
          </a:prstGeom>
          <a:noFill/>
        </p:spPr>
        <p:txBody>
          <a:bodyPr wrap="square" rtlCol="0">
            <a:spAutoFit/>
          </a:bodyPr>
          <a:lstStyle/>
          <a:p>
            <a:pPr>
              <a:spcAft>
                <a:spcPts val="600"/>
              </a:spcAft>
            </a:pPr>
            <a:r>
              <a:rPr lang="en-US" sz="4000" dirty="0"/>
              <a:t>Data Reduction</a:t>
            </a:r>
          </a:p>
          <a:p>
            <a:pPr marL="571500" indent="-571500">
              <a:spcAft>
                <a:spcPts val="600"/>
              </a:spcAft>
              <a:buFont typeface="Arial" panose="020B0604020202020204" pitchFamily="34" charset="0"/>
              <a:buChar char="•"/>
            </a:pPr>
            <a:r>
              <a:rPr lang="en-US" sz="4000" dirty="0"/>
              <a:t>Take information from a large number of variables and condense it into a smaller number of variables (most often 2 so we can create a scatterplot)</a:t>
            </a:r>
          </a:p>
          <a:p>
            <a:pPr marL="571500" indent="-571500">
              <a:spcAft>
                <a:spcPts val="600"/>
              </a:spcAft>
              <a:buFont typeface="Arial" panose="020B0604020202020204" pitchFamily="34" charset="0"/>
              <a:buChar char="•"/>
            </a:pPr>
            <a:r>
              <a:rPr lang="en-US" sz="4000" dirty="0"/>
              <a:t>One example – survey data where we ask a large battery of questions and condense it into only a few dimensions</a:t>
            </a:r>
          </a:p>
          <a:p>
            <a:pPr marL="571500" indent="-571500">
              <a:spcAft>
                <a:spcPts val="600"/>
              </a:spcAft>
              <a:buFont typeface="Arial" panose="020B0604020202020204" pitchFamily="34" charset="0"/>
              <a:buChar char="•"/>
            </a:pPr>
            <a:r>
              <a:rPr lang="en-US" sz="4000" dirty="0"/>
              <a:t>Methods include</a:t>
            </a:r>
          </a:p>
          <a:p>
            <a:pPr marL="1692275" lvl="1" indent="-571500">
              <a:spcAft>
                <a:spcPts val="600"/>
              </a:spcAft>
              <a:buFont typeface="Arial" panose="020B0604020202020204" pitchFamily="34" charset="0"/>
              <a:buChar char="•"/>
            </a:pPr>
            <a:r>
              <a:rPr lang="en-US" sz="4000" dirty="0"/>
              <a:t>Principal component analysis (PCA)</a:t>
            </a:r>
          </a:p>
          <a:p>
            <a:pPr marL="1692275" lvl="1" indent="-571500">
              <a:spcAft>
                <a:spcPts val="600"/>
              </a:spcAft>
              <a:buFont typeface="Arial" panose="020B0604020202020204" pitchFamily="34" charset="0"/>
              <a:buChar char="•"/>
            </a:pPr>
            <a:r>
              <a:rPr lang="en-US" sz="4000" dirty="0"/>
              <a:t>Factor analysis</a:t>
            </a:r>
          </a:p>
          <a:p>
            <a:pPr marL="1692275" lvl="1" indent="-571500">
              <a:spcAft>
                <a:spcPts val="600"/>
              </a:spcAft>
              <a:buFont typeface="Arial" panose="020B0604020202020204" pitchFamily="34" charset="0"/>
              <a:buChar char="•"/>
            </a:pPr>
            <a:r>
              <a:rPr lang="en-US" sz="4000" dirty="0"/>
              <a:t>Correspondence analysis</a:t>
            </a:r>
          </a:p>
        </p:txBody>
      </p:sp>
      <p:sp>
        <p:nvSpPr>
          <p:cNvPr id="5" name="Rounded Rectangle 4">
            <a:extLst>
              <a:ext uri="{FF2B5EF4-FFF2-40B4-BE49-F238E27FC236}">
                <a16:creationId xmlns:a16="http://schemas.microsoft.com/office/drawing/2014/main" id="{7B795BA4-8594-1748-BEBC-CF9B14670278}"/>
              </a:ext>
            </a:extLst>
          </p:cNvPr>
          <p:cNvSpPr/>
          <p:nvPr/>
        </p:nvSpPr>
        <p:spPr>
          <a:xfrm>
            <a:off x="1417637" y="4983162"/>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966410"/>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D68C1C07-2E6A-964E-9849-D493813C3DC9}"/>
              </a:ext>
            </a:extLst>
          </p:cNvPr>
          <p:cNvSpPr/>
          <p:nvPr/>
        </p:nvSpPr>
        <p:spPr>
          <a:xfrm>
            <a:off x="2103437" y="3078162"/>
            <a:ext cx="5257800" cy="8686800"/>
          </a:xfrm>
          <a:prstGeom prst="roundRect">
            <a:avLst>
              <a:gd name="adj" fmla="val 3110"/>
            </a:avLst>
          </a:prstGeom>
          <a:solidFill>
            <a:srgbClr val="6E8898"/>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bg1">
                    <a:lumMod val="95000"/>
                  </a:schemeClr>
                </a:solidFill>
              </a:rPr>
              <a:t>Exploratory techniques</a:t>
            </a:r>
          </a:p>
          <a:p>
            <a:pPr algn="ctr"/>
            <a:endParaRPr lang="en-US" sz="4000" dirty="0">
              <a:solidFill>
                <a:schemeClr val="bg1">
                  <a:lumMod val="95000"/>
                </a:schemeClr>
              </a:solidFill>
            </a:endParaRPr>
          </a:p>
          <a:p>
            <a:pPr algn="ctr"/>
            <a:endParaRPr lang="en-US" sz="4000" dirty="0">
              <a:solidFill>
                <a:schemeClr val="bg1">
                  <a:lumMod val="95000"/>
                </a:schemeClr>
              </a:solidFill>
            </a:endParaRPr>
          </a:p>
          <a:p>
            <a:pPr marL="285750" indent="-285750">
              <a:buFont typeface="Arial" panose="020B0604020202020204" pitchFamily="34" charset="0"/>
              <a:buChar char="•"/>
            </a:pPr>
            <a:r>
              <a:rPr lang="en-US" sz="4000" dirty="0">
                <a:solidFill>
                  <a:schemeClr val="bg1">
                    <a:lumMod val="95000"/>
                  </a:schemeClr>
                </a:solidFill>
              </a:rPr>
              <a:t>Data reduction</a:t>
            </a:r>
          </a:p>
          <a:p>
            <a:pPr marL="285750" indent="-285750">
              <a:buFont typeface="Arial" panose="020B0604020202020204" pitchFamily="34" charset="0"/>
              <a:buChar char="•"/>
            </a:pPr>
            <a:r>
              <a:rPr lang="en-US" sz="4000" dirty="0">
                <a:solidFill>
                  <a:schemeClr val="bg1">
                    <a:lumMod val="95000"/>
                  </a:schemeClr>
                </a:solidFill>
              </a:rPr>
              <a:t>Cluster analysis</a:t>
            </a:r>
          </a:p>
          <a:p>
            <a:pPr marL="285750" indent="-285750">
              <a:buFont typeface="Arial" panose="020B0604020202020204" pitchFamily="34" charset="0"/>
              <a:buChar char="•"/>
            </a:pPr>
            <a:r>
              <a:rPr lang="en-US" sz="4000" dirty="0">
                <a:solidFill>
                  <a:schemeClr val="bg1">
                    <a:lumMod val="95000"/>
                  </a:schemeClr>
                </a:solidFill>
              </a:rPr>
              <a:t>Cross sales analysis</a:t>
            </a:r>
          </a:p>
          <a:p>
            <a:pPr marL="285750" indent="-285750">
              <a:buFont typeface="Arial" panose="020B0604020202020204" pitchFamily="34" charset="0"/>
              <a:buChar char="•"/>
            </a:pPr>
            <a:r>
              <a:rPr lang="en-US" sz="4000" dirty="0">
                <a:solidFill>
                  <a:schemeClr val="bg1">
                    <a:lumMod val="95000"/>
                  </a:schemeClr>
                </a:solidFill>
              </a:rPr>
              <a:t>Up-sales analysis</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5324535"/>
          </a:xfrm>
          <a:prstGeom prst="rect">
            <a:avLst/>
          </a:prstGeom>
          <a:noFill/>
        </p:spPr>
        <p:txBody>
          <a:bodyPr wrap="square" rtlCol="0">
            <a:spAutoFit/>
          </a:bodyPr>
          <a:lstStyle/>
          <a:p>
            <a:pPr>
              <a:spcAft>
                <a:spcPts val="600"/>
              </a:spcAft>
            </a:pPr>
            <a:r>
              <a:rPr lang="en-US" sz="4000" dirty="0"/>
              <a:t>Cluster Analysis</a:t>
            </a:r>
          </a:p>
          <a:p>
            <a:pPr marL="571500" indent="-571500">
              <a:spcAft>
                <a:spcPts val="600"/>
              </a:spcAft>
              <a:buFont typeface="Arial" panose="020B0604020202020204" pitchFamily="34" charset="0"/>
              <a:buChar char="•"/>
            </a:pPr>
            <a:r>
              <a:rPr lang="en-US" sz="4000" dirty="0"/>
              <a:t>Groups the rows of data</a:t>
            </a:r>
          </a:p>
          <a:p>
            <a:pPr marL="571500" indent="-571500">
              <a:spcAft>
                <a:spcPts val="600"/>
              </a:spcAft>
              <a:buFont typeface="Arial" panose="020B0604020202020204" pitchFamily="34" charset="0"/>
              <a:buChar char="•"/>
            </a:pPr>
            <a:r>
              <a:rPr lang="en-US" sz="4000" dirty="0"/>
              <a:t>Used to understand if there are natural groupings of rows (often individual consumers)</a:t>
            </a:r>
          </a:p>
          <a:p>
            <a:pPr marL="571500" indent="-571500">
              <a:spcAft>
                <a:spcPts val="600"/>
              </a:spcAft>
              <a:buFont typeface="Arial" panose="020B0604020202020204" pitchFamily="34" charset="0"/>
              <a:buChar char="•"/>
            </a:pPr>
            <a:r>
              <a:rPr lang="en-US" sz="4000" dirty="0"/>
              <a:t>Also often used on questionnaire data</a:t>
            </a:r>
          </a:p>
          <a:p>
            <a:pPr marL="1692275" lvl="1" indent="-571500">
              <a:spcAft>
                <a:spcPts val="600"/>
              </a:spcAft>
              <a:buFont typeface="Arial" panose="020B0604020202020204" pitchFamily="34" charset="0"/>
              <a:buChar char="•"/>
            </a:pPr>
            <a:r>
              <a:rPr lang="en-US" sz="4000" dirty="0"/>
              <a:t>And often used in conjunction with data reduction techniques</a:t>
            </a:r>
          </a:p>
        </p:txBody>
      </p:sp>
      <p:sp>
        <p:nvSpPr>
          <p:cNvPr id="5" name="Rounded Rectangle 4">
            <a:extLst>
              <a:ext uri="{FF2B5EF4-FFF2-40B4-BE49-F238E27FC236}">
                <a16:creationId xmlns:a16="http://schemas.microsoft.com/office/drawing/2014/main" id="{7B795BA4-8594-1748-BEBC-CF9B14670278}"/>
              </a:ext>
            </a:extLst>
          </p:cNvPr>
          <p:cNvSpPr/>
          <p:nvPr/>
        </p:nvSpPr>
        <p:spPr>
          <a:xfrm>
            <a:off x="1417637" y="5534310"/>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3001784"/>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D68C1C07-2E6A-964E-9849-D493813C3DC9}"/>
              </a:ext>
            </a:extLst>
          </p:cNvPr>
          <p:cNvSpPr/>
          <p:nvPr/>
        </p:nvSpPr>
        <p:spPr>
          <a:xfrm>
            <a:off x="2103437" y="3078162"/>
            <a:ext cx="5257800" cy="8686800"/>
          </a:xfrm>
          <a:prstGeom prst="roundRect">
            <a:avLst>
              <a:gd name="adj" fmla="val 3110"/>
            </a:avLst>
          </a:prstGeom>
          <a:solidFill>
            <a:srgbClr val="6E8898"/>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bg1">
                    <a:lumMod val="95000"/>
                  </a:schemeClr>
                </a:solidFill>
              </a:rPr>
              <a:t>Exploratory techniques</a:t>
            </a:r>
          </a:p>
          <a:p>
            <a:pPr algn="ctr"/>
            <a:endParaRPr lang="en-US" sz="4000" dirty="0">
              <a:solidFill>
                <a:schemeClr val="bg1">
                  <a:lumMod val="95000"/>
                </a:schemeClr>
              </a:solidFill>
            </a:endParaRPr>
          </a:p>
          <a:p>
            <a:pPr algn="ctr"/>
            <a:endParaRPr lang="en-US" sz="4000" dirty="0">
              <a:solidFill>
                <a:schemeClr val="bg1">
                  <a:lumMod val="95000"/>
                </a:schemeClr>
              </a:solidFill>
            </a:endParaRPr>
          </a:p>
          <a:p>
            <a:pPr marL="285750" indent="-285750">
              <a:buFont typeface="Arial" panose="020B0604020202020204" pitchFamily="34" charset="0"/>
              <a:buChar char="•"/>
            </a:pPr>
            <a:r>
              <a:rPr lang="en-US" sz="4000" dirty="0">
                <a:solidFill>
                  <a:schemeClr val="bg1">
                    <a:lumMod val="95000"/>
                  </a:schemeClr>
                </a:solidFill>
              </a:rPr>
              <a:t>Data reduction</a:t>
            </a:r>
          </a:p>
          <a:p>
            <a:pPr marL="285750" indent="-285750">
              <a:buFont typeface="Arial" panose="020B0604020202020204" pitchFamily="34" charset="0"/>
              <a:buChar char="•"/>
            </a:pPr>
            <a:r>
              <a:rPr lang="en-US" sz="4000" dirty="0">
                <a:solidFill>
                  <a:schemeClr val="bg1">
                    <a:lumMod val="95000"/>
                  </a:schemeClr>
                </a:solidFill>
              </a:rPr>
              <a:t>Cluster analysis</a:t>
            </a:r>
          </a:p>
          <a:p>
            <a:pPr marL="285750" indent="-285750">
              <a:buFont typeface="Arial" panose="020B0604020202020204" pitchFamily="34" charset="0"/>
              <a:buChar char="•"/>
            </a:pPr>
            <a:r>
              <a:rPr lang="en-US" sz="4000" dirty="0">
                <a:solidFill>
                  <a:schemeClr val="bg1">
                    <a:lumMod val="95000"/>
                  </a:schemeClr>
                </a:solidFill>
              </a:rPr>
              <a:t>Cross sales analysis</a:t>
            </a:r>
          </a:p>
          <a:p>
            <a:pPr marL="285750" indent="-285750">
              <a:buFont typeface="Arial" panose="020B0604020202020204" pitchFamily="34" charset="0"/>
              <a:buChar char="•"/>
            </a:pPr>
            <a:r>
              <a:rPr lang="en-US" sz="4000" dirty="0">
                <a:solidFill>
                  <a:schemeClr val="bg1">
                    <a:lumMod val="95000"/>
                  </a:schemeClr>
                </a:solidFill>
              </a:rPr>
              <a:t>Up-sales analysis</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3400931"/>
          </a:xfrm>
          <a:prstGeom prst="rect">
            <a:avLst/>
          </a:prstGeom>
          <a:noFill/>
        </p:spPr>
        <p:txBody>
          <a:bodyPr wrap="square" rtlCol="0">
            <a:spAutoFit/>
          </a:bodyPr>
          <a:lstStyle/>
          <a:p>
            <a:pPr>
              <a:spcAft>
                <a:spcPts val="600"/>
              </a:spcAft>
            </a:pPr>
            <a:r>
              <a:rPr lang="en-US" sz="4000" dirty="0"/>
              <a:t>Cross sales Analysis</a:t>
            </a:r>
          </a:p>
          <a:p>
            <a:pPr marL="571500" indent="-571500">
              <a:spcAft>
                <a:spcPts val="600"/>
              </a:spcAft>
              <a:buFont typeface="Arial" panose="020B0604020202020204" pitchFamily="34" charset="0"/>
              <a:buChar char="•"/>
            </a:pPr>
            <a:r>
              <a:rPr lang="en-US" sz="4000" dirty="0"/>
              <a:t>Basket analysis models</a:t>
            </a:r>
          </a:p>
          <a:p>
            <a:pPr marL="571500" indent="-571500">
              <a:spcAft>
                <a:spcPts val="600"/>
              </a:spcAft>
              <a:buFont typeface="Arial" panose="020B0604020202020204" pitchFamily="34" charset="0"/>
              <a:buChar char="•"/>
            </a:pPr>
            <a:r>
              <a:rPr lang="en-US" sz="4000" dirty="0"/>
              <a:t>Show us which items are purchased together most often</a:t>
            </a:r>
          </a:p>
          <a:p>
            <a:pPr marL="571500" indent="-571500">
              <a:spcAft>
                <a:spcPts val="600"/>
              </a:spcAft>
              <a:buFont typeface="Arial" panose="020B0604020202020204" pitchFamily="34" charset="0"/>
              <a:buChar char="•"/>
            </a:pPr>
            <a:r>
              <a:rPr lang="en-US" sz="4000" dirty="0"/>
              <a:t>Used to generate combined offers</a:t>
            </a:r>
          </a:p>
        </p:txBody>
      </p:sp>
      <p:sp>
        <p:nvSpPr>
          <p:cNvPr id="5" name="Rounded Rectangle 4">
            <a:extLst>
              <a:ext uri="{FF2B5EF4-FFF2-40B4-BE49-F238E27FC236}">
                <a16:creationId xmlns:a16="http://schemas.microsoft.com/office/drawing/2014/main" id="{7B795BA4-8594-1748-BEBC-CF9B14670278}"/>
              </a:ext>
            </a:extLst>
          </p:cNvPr>
          <p:cNvSpPr/>
          <p:nvPr/>
        </p:nvSpPr>
        <p:spPr>
          <a:xfrm>
            <a:off x="1417637" y="6143910"/>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30014642"/>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D68C1C07-2E6A-964E-9849-D493813C3DC9}"/>
              </a:ext>
            </a:extLst>
          </p:cNvPr>
          <p:cNvSpPr/>
          <p:nvPr/>
        </p:nvSpPr>
        <p:spPr>
          <a:xfrm>
            <a:off x="2103437" y="3078162"/>
            <a:ext cx="5257800" cy="8686800"/>
          </a:xfrm>
          <a:prstGeom prst="roundRect">
            <a:avLst>
              <a:gd name="adj" fmla="val 3110"/>
            </a:avLst>
          </a:prstGeom>
          <a:solidFill>
            <a:srgbClr val="6E8898"/>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bg1">
                    <a:lumMod val="95000"/>
                  </a:schemeClr>
                </a:solidFill>
              </a:rPr>
              <a:t>Exploratory techniques</a:t>
            </a:r>
          </a:p>
          <a:p>
            <a:pPr algn="ctr"/>
            <a:endParaRPr lang="en-US" sz="4000" dirty="0">
              <a:solidFill>
                <a:schemeClr val="bg1">
                  <a:lumMod val="95000"/>
                </a:schemeClr>
              </a:solidFill>
            </a:endParaRPr>
          </a:p>
          <a:p>
            <a:pPr algn="ctr"/>
            <a:endParaRPr lang="en-US" sz="4000" dirty="0">
              <a:solidFill>
                <a:schemeClr val="bg1">
                  <a:lumMod val="95000"/>
                </a:schemeClr>
              </a:solidFill>
            </a:endParaRPr>
          </a:p>
          <a:p>
            <a:pPr marL="285750" indent="-285750">
              <a:buFont typeface="Arial" panose="020B0604020202020204" pitchFamily="34" charset="0"/>
              <a:buChar char="•"/>
            </a:pPr>
            <a:r>
              <a:rPr lang="en-US" sz="4000" dirty="0">
                <a:solidFill>
                  <a:schemeClr val="bg1">
                    <a:lumMod val="95000"/>
                  </a:schemeClr>
                </a:solidFill>
              </a:rPr>
              <a:t>Data reduction</a:t>
            </a:r>
          </a:p>
          <a:p>
            <a:pPr marL="285750" indent="-285750">
              <a:buFont typeface="Arial" panose="020B0604020202020204" pitchFamily="34" charset="0"/>
              <a:buChar char="•"/>
            </a:pPr>
            <a:r>
              <a:rPr lang="en-US" sz="4000" dirty="0">
                <a:solidFill>
                  <a:schemeClr val="bg1">
                    <a:lumMod val="95000"/>
                  </a:schemeClr>
                </a:solidFill>
              </a:rPr>
              <a:t>Cluster analysis</a:t>
            </a:r>
          </a:p>
          <a:p>
            <a:pPr marL="285750" indent="-285750">
              <a:buFont typeface="Arial" panose="020B0604020202020204" pitchFamily="34" charset="0"/>
              <a:buChar char="•"/>
            </a:pPr>
            <a:r>
              <a:rPr lang="en-US" sz="4000" dirty="0">
                <a:solidFill>
                  <a:schemeClr val="bg1">
                    <a:lumMod val="95000"/>
                  </a:schemeClr>
                </a:solidFill>
              </a:rPr>
              <a:t>Cross sales analysis</a:t>
            </a:r>
          </a:p>
          <a:p>
            <a:pPr marL="285750" indent="-285750">
              <a:buFont typeface="Arial" panose="020B0604020202020204" pitchFamily="34" charset="0"/>
              <a:buChar char="•"/>
            </a:pPr>
            <a:r>
              <a:rPr lang="en-US" sz="4000" dirty="0">
                <a:solidFill>
                  <a:schemeClr val="bg1">
                    <a:lumMod val="95000"/>
                  </a:schemeClr>
                </a:solidFill>
              </a:rPr>
              <a:t>Up-sales analysis</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3400931"/>
          </a:xfrm>
          <a:prstGeom prst="rect">
            <a:avLst/>
          </a:prstGeom>
          <a:noFill/>
        </p:spPr>
        <p:txBody>
          <a:bodyPr wrap="square" rtlCol="0">
            <a:spAutoFit/>
          </a:bodyPr>
          <a:lstStyle/>
          <a:p>
            <a:pPr>
              <a:spcAft>
                <a:spcPts val="600"/>
              </a:spcAft>
            </a:pPr>
            <a:r>
              <a:rPr lang="en-US" sz="4000" dirty="0"/>
              <a:t>Upsell Analysis</a:t>
            </a:r>
          </a:p>
          <a:p>
            <a:pPr marL="571500" indent="-571500">
              <a:spcAft>
                <a:spcPts val="600"/>
              </a:spcAft>
              <a:buFont typeface="Arial" panose="020B0604020202020204" pitchFamily="34" charset="0"/>
              <a:buChar char="•"/>
            </a:pPr>
            <a:r>
              <a:rPr lang="en-US" sz="4000" dirty="0"/>
              <a:t>Looking at buckets of purchases over time</a:t>
            </a:r>
          </a:p>
          <a:p>
            <a:pPr marL="571500" indent="-571500">
              <a:spcAft>
                <a:spcPts val="600"/>
              </a:spcAft>
              <a:buFont typeface="Arial" panose="020B0604020202020204" pitchFamily="34" charset="0"/>
              <a:buChar char="•"/>
            </a:pPr>
            <a:r>
              <a:rPr lang="en-US" sz="4000" dirty="0"/>
              <a:t>Used to discover when someone will purchase more of a product</a:t>
            </a:r>
          </a:p>
          <a:p>
            <a:pPr marL="571500" indent="-571500">
              <a:spcAft>
                <a:spcPts val="600"/>
              </a:spcAft>
              <a:buFont typeface="Arial" panose="020B0604020202020204" pitchFamily="34" charset="0"/>
              <a:buChar char="•"/>
            </a:pPr>
            <a:r>
              <a:rPr lang="en-US" sz="4000" dirty="0"/>
              <a:t>And when they will purchase it</a:t>
            </a:r>
          </a:p>
        </p:txBody>
      </p:sp>
      <p:sp>
        <p:nvSpPr>
          <p:cNvPr id="5" name="Rounded Rectangle 4">
            <a:extLst>
              <a:ext uri="{FF2B5EF4-FFF2-40B4-BE49-F238E27FC236}">
                <a16:creationId xmlns:a16="http://schemas.microsoft.com/office/drawing/2014/main" id="{7B795BA4-8594-1748-BEBC-CF9B14670278}"/>
              </a:ext>
            </a:extLst>
          </p:cNvPr>
          <p:cNvSpPr/>
          <p:nvPr/>
        </p:nvSpPr>
        <p:spPr>
          <a:xfrm>
            <a:off x="1417637" y="6735762"/>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3768307"/>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5BA0D19E-7C85-C94D-991B-931E913E79E4}"/>
              </a:ext>
            </a:extLst>
          </p:cNvPr>
          <p:cNvSpPr/>
          <p:nvPr/>
        </p:nvSpPr>
        <p:spPr>
          <a:xfrm>
            <a:off x="2103437" y="3078162"/>
            <a:ext cx="5257800" cy="8686800"/>
          </a:xfrm>
          <a:prstGeom prst="roundRect">
            <a:avLst>
              <a:gd name="adj" fmla="val 3110"/>
            </a:avLst>
          </a:prstGeom>
          <a:solidFill>
            <a:srgbClr val="2E5266"/>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t>Data mining with a target variable</a:t>
            </a:r>
          </a:p>
          <a:p>
            <a:pPr algn="ctr"/>
            <a:endParaRPr lang="en-US" sz="4000" dirty="0"/>
          </a:p>
          <a:p>
            <a:pPr marL="285750" indent="-285750">
              <a:buFont typeface="Arial" panose="020B0604020202020204" pitchFamily="34" charset="0"/>
              <a:buChar char="•"/>
            </a:pPr>
            <a:r>
              <a:rPr lang="en-US" sz="4000" dirty="0"/>
              <a:t>Prediction of</a:t>
            </a:r>
          </a:p>
          <a:p>
            <a:pPr marL="1406525" lvl="1" indent="-285750">
              <a:buFont typeface="Arial" panose="020B0604020202020204" pitchFamily="34" charset="0"/>
              <a:buChar char="•"/>
            </a:pPr>
            <a:r>
              <a:rPr lang="en-US" sz="4000" dirty="0"/>
              <a:t>Estimate</a:t>
            </a:r>
          </a:p>
          <a:p>
            <a:pPr marL="1406525" lvl="1" indent="-285750">
              <a:buFont typeface="Arial" panose="020B0604020202020204" pitchFamily="34" charset="0"/>
              <a:buChar char="•"/>
            </a:pPr>
            <a:r>
              <a:rPr lang="en-US" sz="4000" dirty="0"/>
              <a:t>Profile</a:t>
            </a:r>
          </a:p>
          <a:p>
            <a:pPr marL="1406525" lvl="1" indent="-285750">
              <a:buFont typeface="Arial" panose="020B0604020202020204" pitchFamily="34" charset="0"/>
              <a:buChar char="•"/>
            </a:pPr>
            <a:r>
              <a:rPr lang="en-US" sz="4000" dirty="0"/>
              <a:t>Grouping</a:t>
            </a:r>
          </a:p>
          <a:p>
            <a:pPr marL="1406525" lvl="1" indent="-285750">
              <a:buFont typeface="Arial" panose="020B0604020202020204" pitchFamily="34" charset="0"/>
              <a:buChar char="•"/>
            </a:pPr>
            <a:r>
              <a:rPr lang="en-US" sz="4000" dirty="0"/>
              <a:t>Ranging</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8556188"/>
          </a:xfrm>
          <a:prstGeom prst="rect">
            <a:avLst/>
          </a:prstGeom>
          <a:noFill/>
        </p:spPr>
        <p:txBody>
          <a:bodyPr wrap="square" rtlCol="0">
            <a:spAutoFit/>
          </a:bodyPr>
          <a:lstStyle/>
          <a:p>
            <a:pPr>
              <a:spcAft>
                <a:spcPts val="600"/>
              </a:spcAft>
            </a:pPr>
            <a:r>
              <a:rPr lang="en-US" sz="4000" dirty="0"/>
              <a:t>Data with a target</a:t>
            </a:r>
          </a:p>
          <a:p>
            <a:pPr marL="571500" indent="-571500">
              <a:spcAft>
                <a:spcPts val="600"/>
              </a:spcAft>
              <a:buFont typeface="Arial" panose="020B0604020202020204" pitchFamily="34" charset="0"/>
              <a:buChar char="•"/>
            </a:pPr>
            <a:r>
              <a:rPr lang="en-US" sz="4000" dirty="0"/>
              <a:t>Neural networks (deep learning) – handle a great deal of complexity</a:t>
            </a:r>
          </a:p>
          <a:p>
            <a:pPr marL="1692275" lvl="1" indent="-571500">
              <a:spcAft>
                <a:spcPts val="600"/>
              </a:spcAft>
              <a:buFont typeface="Arial" panose="020B0604020202020204" pitchFamily="34" charset="0"/>
              <a:buChar char="•"/>
            </a:pPr>
            <a:r>
              <a:rPr lang="en-US" sz="4000" dirty="0"/>
              <a:t>Tend to be used for things like speech recognition or image detection</a:t>
            </a:r>
          </a:p>
          <a:p>
            <a:pPr marL="1692275" lvl="1" indent="-571500">
              <a:spcAft>
                <a:spcPts val="600"/>
              </a:spcAft>
              <a:buFont typeface="Arial" panose="020B0604020202020204" pitchFamily="34" charset="0"/>
              <a:buChar char="•"/>
            </a:pPr>
            <a:r>
              <a:rPr lang="en-US" sz="4000" dirty="0"/>
              <a:t>Models too complex to use for gaining insight</a:t>
            </a:r>
          </a:p>
          <a:p>
            <a:pPr marL="571500" indent="-571500">
              <a:spcAft>
                <a:spcPts val="600"/>
              </a:spcAft>
              <a:buFont typeface="Arial" panose="020B0604020202020204" pitchFamily="34" charset="0"/>
              <a:buChar char="•"/>
            </a:pPr>
            <a:r>
              <a:rPr lang="en-US" sz="4000" dirty="0"/>
              <a:t>Decision trees – understandable set up</a:t>
            </a:r>
          </a:p>
          <a:p>
            <a:pPr marL="1692275" lvl="1" indent="-571500">
              <a:spcAft>
                <a:spcPts val="600"/>
              </a:spcAft>
              <a:buFont typeface="Arial" panose="020B0604020202020204" pitchFamily="34" charset="0"/>
              <a:buChar char="•"/>
            </a:pPr>
            <a:r>
              <a:rPr lang="en-US" sz="4000" dirty="0"/>
              <a:t>Today most models include groups of decision trees which can make them difficult to interpret</a:t>
            </a:r>
          </a:p>
          <a:p>
            <a:pPr marL="1692275" lvl="1" indent="-571500">
              <a:spcAft>
                <a:spcPts val="600"/>
              </a:spcAft>
              <a:buFont typeface="Arial" panose="020B0604020202020204" pitchFamily="34" charset="0"/>
              <a:buChar char="•"/>
            </a:pPr>
            <a:r>
              <a:rPr lang="en-US" sz="4000" dirty="0"/>
              <a:t>Tend to be easy to setup, run quickly and are very accurate</a:t>
            </a:r>
          </a:p>
        </p:txBody>
      </p:sp>
    </p:spTree>
    <p:extLst>
      <p:ext uri="{BB962C8B-B14F-4D97-AF65-F5344CB8AC3E}">
        <p14:creationId xmlns:p14="http://schemas.microsoft.com/office/powerpoint/2010/main" val="2439606062"/>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2BCB2AD5-A6D1-1E42-8005-C168800C4C4F}"/>
              </a:ext>
            </a:extLst>
          </p:cNvPr>
          <p:cNvSpPr/>
          <p:nvPr/>
        </p:nvSpPr>
        <p:spPr>
          <a:xfrm>
            <a:off x="11704637" y="2087562"/>
            <a:ext cx="11125199" cy="9829800"/>
          </a:xfrm>
          <a:prstGeom prst="roundRect">
            <a:avLst>
              <a:gd name="adj" fmla="val 3110"/>
            </a:avLst>
          </a:prstGeom>
          <a:solidFill>
            <a:srgbClr val="E2C044"/>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Data Driven Methods</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Analytical methods</a:t>
            </a:r>
          </a:p>
        </p:txBody>
      </p:sp>
      <p:sp>
        <p:nvSpPr>
          <p:cNvPr id="3" name="Rounded Rectangle 2">
            <a:extLst>
              <a:ext uri="{FF2B5EF4-FFF2-40B4-BE49-F238E27FC236}">
                <a16:creationId xmlns:a16="http://schemas.microsoft.com/office/drawing/2014/main" id="{C66C0865-9B02-2346-8114-D3F9CB681CAC}"/>
              </a:ext>
            </a:extLst>
          </p:cNvPr>
          <p:cNvSpPr/>
          <p:nvPr/>
        </p:nvSpPr>
        <p:spPr>
          <a:xfrm>
            <a:off x="731837" y="3078162"/>
            <a:ext cx="5257800" cy="8686800"/>
          </a:xfrm>
          <a:prstGeom prst="roundRect">
            <a:avLst>
              <a:gd name="adj" fmla="val 3110"/>
            </a:avLst>
          </a:prstGeom>
          <a:solidFill>
            <a:srgbClr val="D3D0CB"/>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Data management competencies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Lists</a:t>
            </a:r>
          </a:p>
          <a:p>
            <a:pPr marL="285750" indent="-285750">
              <a:buFont typeface="Arial" panose="020B0604020202020204" pitchFamily="34" charset="0"/>
              <a:buChar char="•"/>
            </a:pPr>
            <a:r>
              <a:rPr lang="en-US" sz="4000" dirty="0">
                <a:solidFill>
                  <a:schemeClr val="tx1">
                    <a:lumMod val="75000"/>
                    <a:lumOff val="25000"/>
                  </a:schemeClr>
                </a:solidFill>
              </a:rPr>
              <a:t>One-off reports</a:t>
            </a:r>
          </a:p>
          <a:p>
            <a:pPr marL="285750" indent="-285750">
              <a:buFont typeface="Arial" panose="020B0604020202020204" pitchFamily="34" charset="0"/>
              <a:buChar char="•"/>
            </a:pPr>
            <a:r>
              <a:rPr lang="en-US" sz="4000" dirty="0">
                <a:solidFill>
                  <a:schemeClr val="tx1">
                    <a:lumMod val="75000"/>
                    <a:lumOff val="25000"/>
                  </a:schemeClr>
                </a:solidFill>
              </a:rPr>
              <a:t>Manual reports</a:t>
            </a:r>
          </a:p>
          <a:p>
            <a:pPr marL="285750" indent="-285750">
              <a:buFont typeface="Arial" panose="020B0604020202020204" pitchFamily="34" charset="0"/>
              <a:buChar char="•"/>
            </a:pPr>
            <a:r>
              <a:rPr lang="en-US" sz="4000" dirty="0">
                <a:solidFill>
                  <a:schemeClr val="tx1">
                    <a:lumMod val="75000"/>
                    <a:lumOff val="25000"/>
                  </a:schemeClr>
                </a:solidFill>
              </a:rPr>
              <a:t>On demand</a:t>
            </a:r>
          </a:p>
          <a:p>
            <a:pPr marL="285750" indent="-285750">
              <a:buFont typeface="Arial" panose="020B0604020202020204" pitchFamily="34" charset="0"/>
              <a:buChar char="•"/>
            </a:pPr>
            <a:r>
              <a:rPr lang="en-US" sz="4000" dirty="0">
                <a:solidFill>
                  <a:schemeClr val="tx1">
                    <a:lumMod val="75000"/>
                    <a:lumOff val="25000"/>
                  </a:schemeClr>
                </a:solidFill>
              </a:rPr>
              <a:t>Event driven</a:t>
            </a:r>
          </a:p>
        </p:txBody>
      </p:sp>
      <p:sp>
        <p:nvSpPr>
          <p:cNvPr id="7" name="Rounded Rectangle 6">
            <a:extLst>
              <a:ext uri="{FF2B5EF4-FFF2-40B4-BE49-F238E27FC236}">
                <a16:creationId xmlns:a16="http://schemas.microsoft.com/office/drawing/2014/main" id="{3FBD2CF7-845A-804B-8A1B-F21A52569BB6}"/>
              </a:ext>
            </a:extLst>
          </p:cNvPr>
          <p:cNvSpPr/>
          <p:nvPr/>
        </p:nvSpPr>
        <p:spPr>
          <a:xfrm>
            <a:off x="6294437" y="3078162"/>
            <a:ext cx="5257800" cy="8686800"/>
          </a:xfrm>
          <a:prstGeom prst="roundRect">
            <a:avLst>
              <a:gd name="adj" fmla="val 3110"/>
            </a:avLst>
          </a:prstGeom>
          <a:solidFill>
            <a:srgbClr val="9FB1BC"/>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Hypothesis driven methods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1 to 1 analysis</a:t>
            </a:r>
          </a:p>
          <a:p>
            <a:pPr marL="1406525" lvl="1" indent="-285750">
              <a:buFont typeface="Arial" panose="020B0604020202020204" pitchFamily="34" charset="0"/>
              <a:buChar char="•"/>
            </a:pPr>
            <a:r>
              <a:rPr lang="en-US" sz="4000" dirty="0">
                <a:solidFill>
                  <a:schemeClr val="tx1">
                    <a:lumMod val="75000"/>
                    <a:lumOff val="25000"/>
                  </a:schemeClr>
                </a:solidFill>
              </a:rPr>
              <a:t>Pairwise testing</a:t>
            </a:r>
          </a:p>
          <a:p>
            <a:pPr marL="1406525" lvl="1" indent="-285750">
              <a:buFont typeface="Arial" panose="020B0604020202020204" pitchFamily="34" charset="0"/>
              <a:buChar char="•"/>
            </a:pPr>
            <a:r>
              <a:rPr lang="en-US" sz="4000" dirty="0">
                <a:solidFill>
                  <a:schemeClr val="tx1">
                    <a:lumMod val="75000"/>
                    <a:lumOff val="25000"/>
                  </a:schemeClr>
                </a:solidFill>
              </a:rPr>
              <a:t>Independent testing</a:t>
            </a:r>
          </a:p>
          <a:p>
            <a:pPr marL="285750" indent="-285750">
              <a:buFont typeface="Arial" panose="020B0604020202020204" pitchFamily="34" charset="0"/>
              <a:buChar char="•"/>
            </a:pPr>
            <a:r>
              <a:rPr lang="en-US" sz="4000" dirty="0">
                <a:solidFill>
                  <a:schemeClr val="tx1">
                    <a:lumMod val="75000"/>
                    <a:lumOff val="25000"/>
                  </a:schemeClr>
                </a:solidFill>
              </a:rPr>
              <a:t>1 to many analysis</a:t>
            </a:r>
          </a:p>
          <a:p>
            <a:pPr marL="1406525" lvl="1" indent="-285750">
              <a:buFont typeface="Arial" panose="020B0604020202020204" pitchFamily="34" charset="0"/>
              <a:buChar char="•"/>
            </a:pPr>
            <a:r>
              <a:rPr lang="en-US" sz="4000" dirty="0">
                <a:solidFill>
                  <a:schemeClr val="tx1">
                    <a:lumMod val="75000"/>
                    <a:lumOff val="25000"/>
                  </a:schemeClr>
                </a:solidFill>
              </a:rPr>
              <a:t>Estimate</a:t>
            </a:r>
          </a:p>
          <a:p>
            <a:pPr marL="1406525" lvl="1" indent="-285750">
              <a:buFont typeface="Arial" panose="020B0604020202020204" pitchFamily="34" charset="0"/>
              <a:buChar char="•"/>
            </a:pPr>
            <a:r>
              <a:rPr lang="en-US" sz="4000" dirty="0">
                <a:solidFill>
                  <a:schemeClr val="tx1">
                    <a:lumMod val="75000"/>
                    <a:lumOff val="25000"/>
                  </a:schemeClr>
                </a:solidFill>
              </a:rPr>
              <a:t>Profile</a:t>
            </a:r>
          </a:p>
          <a:p>
            <a:pPr marL="1406525" lvl="1" indent="-285750">
              <a:buFont typeface="Arial" panose="020B0604020202020204" pitchFamily="34" charset="0"/>
              <a:buChar char="•"/>
            </a:pPr>
            <a:r>
              <a:rPr lang="en-US" sz="4000" dirty="0">
                <a:solidFill>
                  <a:schemeClr val="tx1">
                    <a:lumMod val="75000"/>
                    <a:lumOff val="25000"/>
                  </a:schemeClr>
                </a:solidFill>
              </a:rPr>
              <a:t>Grouping</a:t>
            </a:r>
          </a:p>
          <a:p>
            <a:pPr marL="1406525" lvl="1" indent="-285750">
              <a:buFont typeface="Arial" panose="020B0604020202020204" pitchFamily="34" charset="0"/>
              <a:buChar char="•"/>
            </a:pPr>
            <a:r>
              <a:rPr lang="en-US" sz="4000" dirty="0">
                <a:solidFill>
                  <a:schemeClr val="tx1">
                    <a:lumMod val="75000"/>
                    <a:lumOff val="25000"/>
                  </a:schemeClr>
                </a:solidFill>
              </a:rPr>
              <a:t>Ranging</a:t>
            </a:r>
          </a:p>
        </p:txBody>
      </p:sp>
      <p:sp>
        <p:nvSpPr>
          <p:cNvPr id="8" name="Rounded Rectangle 7">
            <a:extLst>
              <a:ext uri="{FF2B5EF4-FFF2-40B4-BE49-F238E27FC236}">
                <a16:creationId xmlns:a16="http://schemas.microsoft.com/office/drawing/2014/main" id="{C6545411-B5E9-FE4E-9EBD-5321B759FC4B}"/>
              </a:ext>
            </a:extLst>
          </p:cNvPr>
          <p:cNvSpPr/>
          <p:nvPr/>
        </p:nvSpPr>
        <p:spPr>
          <a:xfrm>
            <a:off x="11857037" y="3078162"/>
            <a:ext cx="5257800" cy="8686800"/>
          </a:xfrm>
          <a:prstGeom prst="roundRect">
            <a:avLst>
              <a:gd name="adj" fmla="val 3110"/>
            </a:avLst>
          </a:prstGeom>
          <a:solidFill>
            <a:srgbClr val="6E8898"/>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bg1">
                    <a:lumMod val="95000"/>
                  </a:schemeClr>
                </a:solidFill>
              </a:rPr>
              <a:t>Exploratory techniques</a:t>
            </a:r>
          </a:p>
          <a:p>
            <a:pPr algn="ctr"/>
            <a:endParaRPr lang="en-US" sz="4000" dirty="0">
              <a:solidFill>
                <a:schemeClr val="bg1">
                  <a:lumMod val="95000"/>
                </a:schemeClr>
              </a:solidFill>
            </a:endParaRPr>
          </a:p>
          <a:p>
            <a:pPr algn="ctr"/>
            <a:endParaRPr lang="en-US" sz="4000" dirty="0">
              <a:solidFill>
                <a:schemeClr val="bg1">
                  <a:lumMod val="95000"/>
                </a:schemeClr>
              </a:solidFill>
            </a:endParaRPr>
          </a:p>
          <a:p>
            <a:pPr marL="285750" indent="-285750">
              <a:buFont typeface="Arial" panose="020B0604020202020204" pitchFamily="34" charset="0"/>
              <a:buChar char="•"/>
            </a:pPr>
            <a:r>
              <a:rPr lang="en-US" sz="4000" dirty="0">
                <a:solidFill>
                  <a:schemeClr val="bg1">
                    <a:lumMod val="95000"/>
                  </a:schemeClr>
                </a:solidFill>
              </a:rPr>
              <a:t>Data reduction</a:t>
            </a:r>
          </a:p>
          <a:p>
            <a:pPr marL="285750" indent="-285750">
              <a:buFont typeface="Arial" panose="020B0604020202020204" pitchFamily="34" charset="0"/>
              <a:buChar char="•"/>
            </a:pPr>
            <a:r>
              <a:rPr lang="en-US" sz="4000" dirty="0">
                <a:solidFill>
                  <a:schemeClr val="bg1">
                    <a:lumMod val="95000"/>
                  </a:schemeClr>
                </a:solidFill>
              </a:rPr>
              <a:t>Cluster analysis</a:t>
            </a:r>
          </a:p>
          <a:p>
            <a:pPr marL="285750" indent="-285750">
              <a:buFont typeface="Arial" panose="020B0604020202020204" pitchFamily="34" charset="0"/>
              <a:buChar char="•"/>
            </a:pPr>
            <a:r>
              <a:rPr lang="en-US" sz="4000" dirty="0">
                <a:solidFill>
                  <a:schemeClr val="bg1">
                    <a:lumMod val="95000"/>
                  </a:schemeClr>
                </a:solidFill>
              </a:rPr>
              <a:t>Cross sales analysis</a:t>
            </a:r>
          </a:p>
          <a:p>
            <a:pPr marL="285750" indent="-285750">
              <a:buFont typeface="Arial" panose="020B0604020202020204" pitchFamily="34" charset="0"/>
              <a:buChar char="•"/>
            </a:pPr>
            <a:r>
              <a:rPr lang="en-US" sz="4000" dirty="0">
                <a:solidFill>
                  <a:schemeClr val="bg1">
                    <a:lumMod val="95000"/>
                  </a:schemeClr>
                </a:solidFill>
              </a:rPr>
              <a:t>Up-sales analysis</a:t>
            </a:r>
          </a:p>
        </p:txBody>
      </p:sp>
      <p:sp>
        <p:nvSpPr>
          <p:cNvPr id="9" name="Rounded Rectangle 8">
            <a:extLst>
              <a:ext uri="{FF2B5EF4-FFF2-40B4-BE49-F238E27FC236}">
                <a16:creationId xmlns:a16="http://schemas.microsoft.com/office/drawing/2014/main" id="{86362210-2313-0245-B653-10FA650C2D10}"/>
              </a:ext>
            </a:extLst>
          </p:cNvPr>
          <p:cNvSpPr/>
          <p:nvPr/>
        </p:nvSpPr>
        <p:spPr>
          <a:xfrm>
            <a:off x="17419637" y="3108324"/>
            <a:ext cx="5257800" cy="8686800"/>
          </a:xfrm>
          <a:prstGeom prst="roundRect">
            <a:avLst>
              <a:gd name="adj" fmla="val 3110"/>
            </a:avLst>
          </a:prstGeom>
          <a:solidFill>
            <a:srgbClr val="2E5266"/>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t>Data mining with a target variable</a:t>
            </a:r>
          </a:p>
          <a:p>
            <a:pPr algn="ctr"/>
            <a:endParaRPr lang="en-US" sz="4000" dirty="0"/>
          </a:p>
          <a:p>
            <a:pPr marL="285750" indent="-285750">
              <a:buFont typeface="Arial" panose="020B0604020202020204" pitchFamily="34" charset="0"/>
              <a:buChar char="•"/>
            </a:pPr>
            <a:r>
              <a:rPr lang="en-US" sz="4000" dirty="0"/>
              <a:t>Prediction of</a:t>
            </a:r>
          </a:p>
          <a:p>
            <a:pPr marL="1406525" lvl="1" indent="-285750">
              <a:buFont typeface="Arial" panose="020B0604020202020204" pitchFamily="34" charset="0"/>
              <a:buChar char="•"/>
            </a:pPr>
            <a:r>
              <a:rPr lang="en-US" sz="4000" dirty="0"/>
              <a:t>Estimate</a:t>
            </a:r>
          </a:p>
          <a:p>
            <a:pPr marL="1406525" lvl="1" indent="-285750">
              <a:buFont typeface="Arial" panose="020B0604020202020204" pitchFamily="34" charset="0"/>
              <a:buChar char="•"/>
            </a:pPr>
            <a:r>
              <a:rPr lang="en-US" sz="4000" dirty="0"/>
              <a:t>Profile</a:t>
            </a:r>
          </a:p>
          <a:p>
            <a:pPr marL="1406525" lvl="1" indent="-285750">
              <a:buFont typeface="Arial" panose="020B0604020202020204" pitchFamily="34" charset="0"/>
              <a:buChar char="•"/>
            </a:pPr>
            <a:r>
              <a:rPr lang="en-US" sz="4000" dirty="0"/>
              <a:t>Grouping</a:t>
            </a:r>
          </a:p>
          <a:p>
            <a:pPr marL="1406525" lvl="1" indent="-285750">
              <a:buFont typeface="Arial" panose="020B0604020202020204" pitchFamily="34" charset="0"/>
              <a:buChar char="•"/>
            </a:pPr>
            <a:r>
              <a:rPr lang="en-US" sz="4000" dirty="0"/>
              <a:t>Ranging</a:t>
            </a:r>
          </a:p>
        </p:txBody>
      </p:sp>
    </p:spTree>
    <p:extLst>
      <p:ext uri="{BB962C8B-B14F-4D97-AF65-F5344CB8AC3E}">
        <p14:creationId xmlns:p14="http://schemas.microsoft.com/office/powerpoint/2010/main" val="3510368331"/>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48E8D-80AE-2845-B2A3-D8ECC4943D2C}"/>
              </a:ext>
            </a:extLst>
          </p:cNvPr>
          <p:cNvSpPr>
            <a:spLocks noGrp="1"/>
          </p:cNvSpPr>
          <p:nvPr>
            <p:ph type="title"/>
          </p:nvPr>
        </p:nvSpPr>
        <p:spPr/>
        <p:txBody>
          <a:bodyPr/>
          <a:lstStyle/>
          <a:p>
            <a:r>
              <a:rPr lang="en-US" sz="5400" dirty="0"/>
              <a:t>Statistical models vs machine learning models</a:t>
            </a:r>
          </a:p>
        </p:txBody>
      </p:sp>
      <p:sp>
        <p:nvSpPr>
          <p:cNvPr id="4" name="Rounded Rectangle 3">
            <a:extLst>
              <a:ext uri="{FF2B5EF4-FFF2-40B4-BE49-F238E27FC236}">
                <a16:creationId xmlns:a16="http://schemas.microsoft.com/office/drawing/2014/main" id="{9A575B6F-87B6-5947-8792-4970A665EB6D}"/>
              </a:ext>
            </a:extLst>
          </p:cNvPr>
          <p:cNvSpPr/>
          <p:nvPr/>
        </p:nvSpPr>
        <p:spPr>
          <a:xfrm>
            <a:off x="1112837" y="3011342"/>
            <a:ext cx="9601200" cy="8915400"/>
          </a:xfrm>
          <a:prstGeom prst="roundRect">
            <a:avLst>
              <a:gd name="adj" fmla="val 3613"/>
            </a:avLst>
          </a:prstGeom>
          <a:solidFill>
            <a:srgbClr val="A40606"/>
          </a:solidFill>
          <a:ln>
            <a:solidFill>
              <a:schemeClr val="tx1">
                <a:lumMod val="75000"/>
                <a:lumOff val="25000"/>
              </a:schemeClr>
            </a:solidFill>
          </a:ln>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t>Statistical models</a:t>
            </a:r>
          </a:p>
          <a:p>
            <a:endParaRPr lang="en-US" sz="4000" dirty="0"/>
          </a:p>
          <a:p>
            <a:r>
              <a:rPr lang="en-US" sz="4000" dirty="0"/>
              <a:t>Assume an underlying structure and make specific assumptions so they are theoretically sound</a:t>
            </a:r>
          </a:p>
          <a:p>
            <a:endParaRPr lang="en-US" sz="4000" dirty="0"/>
          </a:p>
          <a:p>
            <a:r>
              <a:rPr lang="en-US" sz="4000" dirty="0"/>
              <a:t>Generally estimated using mathematical formulas</a:t>
            </a:r>
          </a:p>
          <a:p>
            <a:endParaRPr lang="en-US" sz="4000" dirty="0"/>
          </a:p>
          <a:p>
            <a:endParaRPr lang="en-US" sz="4000" dirty="0"/>
          </a:p>
          <a:p>
            <a:r>
              <a:rPr lang="en-US" sz="4000" dirty="0"/>
              <a:t>Used more for gaining insight about data</a:t>
            </a:r>
          </a:p>
        </p:txBody>
      </p:sp>
      <p:sp>
        <p:nvSpPr>
          <p:cNvPr id="5" name="Rounded Rectangle 4">
            <a:extLst>
              <a:ext uri="{FF2B5EF4-FFF2-40B4-BE49-F238E27FC236}">
                <a16:creationId xmlns:a16="http://schemas.microsoft.com/office/drawing/2014/main" id="{71B5241E-8D6A-7742-8189-E0B69D3991A8}"/>
              </a:ext>
            </a:extLst>
          </p:cNvPr>
          <p:cNvSpPr/>
          <p:nvPr/>
        </p:nvSpPr>
        <p:spPr>
          <a:xfrm>
            <a:off x="12238037" y="3001962"/>
            <a:ext cx="9601200" cy="8915400"/>
          </a:xfrm>
          <a:prstGeom prst="roundRect">
            <a:avLst>
              <a:gd name="adj" fmla="val 3613"/>
            </a:avLst>
          </a:prstGeom>
          <a:solidFill>
            <a:srgbClr val="2E5266"/>
          </a:solidFill>
          <a:ln>
            <a:solidFill>
              <a:schemeClr val="tx1">
                <a:lumMod val="75000"/>
                <a:lumOff val="25000"/>
              </a:schemeClr>
            </a:solidFill>
          </a:ln>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t>Machine Learning models</a:t>
            </a:r>
          </a:p>
          <a:p>
            <a:endParaRPr lang="en-US" sz="4000" dirty="0"/>
          </a:p>
          <a:p>
            <a:r>
              <a:rPr lang="en-US" sz="4000" dirty="0"/>
              <a:t>Machine Learning (data mining) – have few, if any, assumptions about the data and focus, instead, on prediction accuracy</a:t>
            </a:r>
          </a:p>
          <a:p>
            <a:endParaRPr lang="en-US" sz="4000" dirty="0"/>
          </a:p>
          <a:p>
            <a:r>
              <a:rPr lang="en-US" sz="4000" dirty="0"/>
              <a:t>Generally estimated using random starting points and guessing new values until the prediction is as accurate as possible</a:t>
            </a:r>
          </a:p>
          <a:p>
            <a:endParaRPr lang="en-US" sz="4000" dirty="0"/>
          </a:p>
          <a:p>
            <a:r>
              <a:rPr lang="en-US" sz="4000" dirty="0"/>
              <a:t>Used more when prediction accuracy is the primary goal</a:t>
            </a:r>
          </a:p>
        </p:txBody>
      </p:sp>
    </p:spTree>
    <p:extLst>
      <p:ext uri="{BB962C8B-B14F-4D97-AF65-F5344CB8AC3E}">
        <p14:creationId xmlns:p14="http://schemas.microsoft.com/office/powerpoint/2010/main" val="412728334"/>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A9F76-17EF-7743-AB32-67D3DED60408}"/>
              </a:ext>
            </a:extLst>
          </p:cNvPr>
          <p:cNvSpPr>
            <a:spLocks noGrp="1"/>
          </p:cNvSpPr>
          <p:nvPr>
            <p:ph type="title"/>
          </p:nvPr>
        </p:nvSpPr>
        <p:spPr/>
        <p:txBody>
          <a:bodyPr/>
          <a:lstStyle/>
          <a:p>
            <a:r>
              <a:rPr lang="en-US" dirty="0"/>
              <a:t>Notes about data mining</a:t>
            </a:r>
          </a:p>
        </p:txBody>
      </p:sp>
      <p:pic>
        <p:nvPicPr>
          <p:cNvPr id="3" name="Picture 2">
            <a:extLst>
              <a:ext uri="{FF2B5EF4-FFF2-40B4-BE49-F238E27FC236}">
                <a16:creationId xmlns:a16="http://schemas.microsoft.com/office/drawing/2014/main" id="{4C872B17-F926-164F-AEB0-53ED281DB3A8}"/>
              </a:ext>
            </a:extLst>
          </p:cNvPr>
          <p:cNvPicPr>
            <a:picLocks noChangeAspect="1"/>
          </p:cNvPicPr>
          <p:nvPr/>
        </p:nvPicPr>
        <p:blipFill>
          <a:blip r:embed="rId2"/>
          <a:stretch>
            <a:fillRect/>
          </a:stretch>
        </p:blipFill>
        <p:spPr>
          <a:xfrm>
            <a:off x="3460053" y="3916362"/>
            <a:ext cx="16489170" cy="6076950"/>
          </a:xfrm>
          <a:prstGeom prst="rect">
            <a:avLst/>
          </a:prstGeom>
        </p:spPr>
      </p:pic>
    </p:spTree>
    <p:extLst>
      <p:ext uri="{BB962C8B-B14F-4D97-AF65-F5344CB8AC3E}">
        <p14:creationId xmlns:p14="http://schemas.microsoft.com/office/powerpoint/2010/main" val="2113033396"/>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95A067-CF7D-0F42-B0A8-579A496591C6}"/>
              </a:ext>
            </a:extLst>
          </p:cNvPr>
          <p:cNvPicPr>
            <a:picLocks noChangeAspect="1"/>
          </p:cNvPicPr>
          <p:nvPr/>
        </p:nvPicPr>
        <p:blipFill>
          <a:blip r:embed="rId3"/>
          <a:stretch>
            <a:fillRect/>
          </a:stretch>
        </p:blipFill>
        <p:spPr>
          <a:xfrm>
            <a:off x="-30163" y="0"/>
            <a:ext cx="23439438" cy="15440264"/>
          </a:xfrm>
          <a:prstGeom prst="rect">
            <a:avLst/>
          </a:prstGeom>
        </p:spPr>
      </p:pic>
      <p:sp>
        <p:nvSpPr>
          <p:cNvPr id="5" name="Rounded Rectangle 4">
            <a:extLst>
              <a:ext uri="{FF2B5EF4-FFF2-40B4-BE49-F238E27FC236}">
                <a16:creationId xmlns:a16="http://schemas.microsoft.com/office/drawing/2014/main" id="{01D3AE89-EB2D-8547-AFDE-F7B7EF3E2D62}"/>
              </a:ext>
            </a:extLst>
          </p:cNvPr>
          <p:cNvSpPr/>
          <p:nvPr/>
        </p:nvSpPr>
        <p:spPr>
          <a:xfrm>
            <a:off x="13000037" y="2773362"/>
            <a:ext cx="8915400" cy="7105782"/>
          </a:xfrm>
          <a:prstGeom prst="roundRect">
            <a:avLst>
              <a:gd name="adj" fmla="val 3393"/>
            </a:avLst>
          </a:prstGeom>
          <a:solidFill>
            <a:srgbClr val="FCF7F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spcBef>
                <a:spcPts val="600"/>
              </a:spcBef>
              <a:spcAft>
                <a:spcPts val="1200"/>
              </a:spcAft>
            </a:pPr>
            <a:r>
              <a:rPr lang="en-US" sz="4000" dirty="0">
                <a:solidFill>
                  <a:schemeClr val="tx1">
                    <a:lumMod val="85000"/>
                    <a:lumOff val="15000"/>
                  </a:schemeClr>
                </a:solidFill>
              </a:rPr>
              <a:t>Reviewed in more detail quantitative methods from the </a:t>
            </a:r>
            <a:r>
              <a:rPr lang="en-US" sz="4000">
                <a:solidFill>
                  <a:schemeClr val="tx1">
                    <a:lumMod val="85000"/>
                    <a:lumOff val="15000"/>
                  </a:schemeClr>
                </a:solidFill>
              </a:rPr>
              <a:t>prior section</a:t>
            </a:r>
            <a:endParaRPr lang="en-US" sz="4000" dirty="0">
              <a:solidFill>
                <a:schemeClr val="tx1">
                  <a:lumMod val="85000"/>
                  <a:lumOff val="15000"/>
                </a:schemeClr>
              </a:solidFill>
            </a:endParaRPr>
          </a:p>
        </p:txBody>
      </p:sp>
    </p:spTree>
    <p:extLst>
      <p:ext uri="{BB962C8B-B14F-4D97-AF65-F5344CB8AC3E}">
        <p14:creationId xmlns:p14="http://schemas.microsoft.com/office/powerpoint/2010/main" val="2667180930"/>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3" descr="DESB.psd"/>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5763" y="3900488"/>
            <a:ext cx="17557750" cy="374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4631972"/>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management techniques</a:t>
            </a:r>
          </a:p>
        </p:txBody>
      </p:sp>
      <p:sp>
        <p:nvSpPr>
          <p:cNvPr id="3" name="Rounded Rectangle 2">
            <a:extLst>
              <a:ext uri="{FF2B5EF4-FFF2-40B4-BE49-F238E27FC236}">
                <a16:creationId xmlns:a16="http://schemas.microsoft.com/office/drawing/2014/main" id="{C66C0865-9B02-2346-8114-D3F9CB681CAC}"/>
              </a:ext>
            </a:extLst>
          </p:cNvPr>
          <p:cNvSpPr/>
          <p:nvPr/>
        </p:nvSpPr>
        <p:spPr>
          <a:xfrm>
            <a:off x="2103437" y="3078162"/>
            <a:ext cx="5257800" cy="8686800"/>
          </a:xfrm>
          <a:prstGeom prst="roundRect">
            <a:avLst>
              <a:gd name="adj" fmla="val 3110"/>
            </a:avLst>
          </a:prstGeom>
          <a:solidFill>
            <a:srgbClr val="D3D0CB"/>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Data management competencies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Lists</a:t>
            </a:r>
          </a:p>
          <a:p>
            <a:pPr marL="285750" indent="-285750">
              <a:buFont typeface="Arial" panose="020B0604020202020204" pitchFamily="34" charset="0"/>
              <a:buChar char="•"/>
            </a:pPr>
            <a:r>
              <a:rPr lang="en-US" sz="4000" dirty="0">
                <a:solidFill>
                  <a:schemeClr val="tx1">
                    <a:lumMod val="75000"/>
                    <a:lumOff val="25000"/>
                  </a:schemeClr>
                </a:solidFill>
              </a:rPr>
              <a:t>One-off reports</a:t>
            </a:r>
          </a:p>
          <a:p>
            <a:pPr marL="285750" indent="-285750">
              <a:buFont typeface="Arial" panose="020B0604020202020204" pitchFamily="34" charset="0"/>
              <a:buChar char="•"/>
            </a:pPr>
            <a:r>
              <a:rPr lang="en-US" sz="4000" dirty="0">
                <a:solidFill>
                  <a:schemeClr val="tx1">
                    <a:lumMod val="75000"/>
                    <a:lumOff val="25000"/>
                  </a:schemeClr>
                </a:solidFill>
              </a:rPr>
              <a:t>Manual reports</a:t>
            </a:r>
          </a:p>
          <a:p>
            <a:pPr marL="285750" indent="-285750">
              <a:buFont typeface="Arial" panose="020B0604020202020204" pitchFamily="34" charset="0"/>
              <a:buChar char="•"/>
            </a:pPr>
            <a:r>
              <a:rPr lang="en-US" sz="4000" dirty="0">
                <a:solidFill>
                  <a:schemeClr val="tx1">
                    <a:lumMod val="75000"/>
                    <a:lumOff val="25000"/>
                  </a:schemeClr>
                </a:solidFill>
              </a:rPr>
              <a:t>On demand</a:t>
            </a:r>
          </a:p>
          <a:p>
            <a:pPr marL="285750" indent="-285750">
              <a:buFont typeface="Arial" panose="020B0604020202020204" pitchFamily="34" charset="0"/>
              <a:buChar char="•"/>
            </a:pPr>
            <a:r>
              <a:rPr lang="en-US" sz="4000" dirty="0">
                <a:solidFill>
                  <a:schemeClr val="tx1">
                    <a:lumMod val="75000"/>
                    <a:lumOff val="25000"/>
                  </a:schemeClr>
                </a:solidFill>
              </a:rPr>
              <a:t>Event driven</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6632585"/>
          </a:xfrm>
          <a:prstGeom prst="rect">
            <a:avLst/>
          </a:prstGeom>
          <a:noFill/>
        </p:spPr>
        <p:txBody>
          <a:bodyPr wrap="square" rtlCol="0">
            <a:spAutoFit/>
          </a:bodyPr>
          <a:lstStyle/>
          <a:p>
            <a:pPr>
              <a:spcAft>
                <a:spcPts val="600"/>
              </a:spcAft>
            </a:pPr>
            <a:r>
              <a:rPr lang="en-US" sz="4000" dirty="0"/>
              <a:t>Data management</a:t>
            </a:r>
          </a:p>
          <a:p>
            <a:pPr marL="571500" indent="-571500">
              <a:spcAft>
                <a:spcPts val="600"/>
              </a:spcAft>
              <a:buFont typeface="Arial" panose="020B0604020202020204" pitchFamily="34" charset="0"/>
              <a:buChar char="•"/>
            </a:pPr>
            <a:r>
              <a:rPr lang="en-US" sz="4000" dirty="0"/>
              <a:t>Descriptive statistics – no hypothesis testing done</a:t>
            </a:r>
          </a:p>
          <a:p>
            <a:pPr marL="571500" indent="-571500">
              <a:spcAft>
                <a:spcPts val="600"/>
              </a:spcAft>
              <a:buFont typeface="Arial" panose="020B0604020202020204" pitchFamily="34" charset="0"/>
              <a:buChar char="•"/>
            </a:pPr>
            <a:r>
              <a:rPr lang="en-US" sz="4000" dirty="0"/>
              <a:t>Classified into automated or ad hoc reports</a:t>
            </a:r>
          </a:p>
          <a:p>
            <a:pPr marL="571500" indent="-571500">
              <a:spcAft>
                <a:spcPts val="600"/>
              </a:spcAft>
              <a:buFont typeface="Arial" panose="020B0604020202020204" pitchFamily="34" charset="0"/>
              <a:buChar char="•"/>
            </a:pPr>
            <a:r>
              <a:rPr lang="en-US" sz="4000" dirty="0"/>
              <a:t>Generally the most frequent use of a data warehouse</a:t>
            </a:r>
          </a:p>
          <a:p>
            <a:pPr marL="571500" indent="-571500">
              <a:spcAft>
                <a:spcPts val="600"/>
              </a:spcAft>
              <a:buFont typeface="Arial" panose="020B0604020202020204" pitchFamily="34" charset="0"/>
              <a:buChar char="•"/>
            </a:pPr>
            <a:r>
              <a:rPr lang="en-US" sz="4000" dirty="0"/>
              <a:t>Reports will generally be updated at some interval</a:t>
            </a:r>
          </a:p>
          <a:p>
            <a:pPr marL="571500" indent="-571500">
              <a:spcAft>
                <a:spcPts val="600"/>
              </a:spcAft>
              <a:buFont typeface="Arial" panose="020B0604020202020204" pitchFamily="34" charset="0"/>
              <a:buChar char="•"/>
            </a:pPr>
            <a:r>
              <a:rPr lang="en-US" sz="4000" dirty="0"/>
              <a:t>May want to control users’ read access to the reports</a:t>
            </a:r>
          </a:p>
        </p:txBody>
      </p:sp>
    </p:spTree>
    <p:extLst>
      <p:ext uri="{BB962C8B-B14F-4D97-AF65-F5344CB8AC3E}">
        <p14:creationId xmlns:p14="http://schemas.microsoft.com/office/powerpoint/2010/main" val="1750066128"/>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management techniques</a:t>
            </a:r>
          </a:p>
        </p:txBody>
      </p:sp>
      <p:sp>
        <p:nvSpPr>
          <p:cNvPr id="3" name="Rounded Rectangle 2">
            <a:extLst>
              <a:ext uri="{FF2B5EF4-FFF2-40B4-BE49-F238E27FC236}">
                <a16:creationId xmlns:a16="http://schemas.microsoft.com/office/drawing/2014/main" id="{C66C0865-9B02-2346-8114-D3F9CB681CAC}"/>
              </a:ext>
            </a:extLst>
          </p:cNvPr>
          <p:cNvSpPr/>
          <p:nvPr/>
        </p:nvSpPr>
        <p:spPr>
          <a:xfrm>
            <a:off x="2103437" y="3078162"/>
            <a:ext cx="5257800" cy="8686800"/>
          </a:xfrm>
          <a:prstGeom prst="roundRect">
            <a:avLst>
              <a:gd name="adj" fmla="val 3110"/>
            </a:avLst>
          </a:prstGeom>
          <a:solidFill>
            <a:srgbClr val="D3D0CB"/>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Data management competencies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Lists</a:t>
            </a:r>
          </a:p>
          <a:p>
            <a:pPr marL="285750" indent="-285750">
              <a:buFont typeface="Arial" panose="020B0604020202020204" pitchFamily="34" charset="0"/>
              <a:buChar char="•"/>
            </a:pPr>
            <a:r>
              <a:rPr lang="en-US" sz="4000" dirty="0">
                <a:solidFill>
                  <a:schemeClr val="tx1">
                    <a:lumMod val="75000"/>
                    <a:lumOff val="25000"/>
                  </a:schemeClr>
                </a:solidFill>
              </a:rPr>
              <a:t>One-off reports</a:t>
            </a:r>
          </a:p>
          <a:p>
            <a:pPr marL="285750" indent="-285750">
              <a:buFont typeface="Arial" panose="020B0604020202020204" pitchFamily="34" charset="0"/>
              <a:buChar char="•"/>
            </a:pPr>
            <a:r>
              <a:rPr lang="en-US" sz="4000" dirty="0">
                <a:solidFill>
                  <a:schemeClr val="tx1">
                    <a:lumMod val="75000"/>
                    <a:lumOff val="25000"/>
                  </a:schemeClr>
                </a:solidFill>
              </a:rPr>
              <a:t>Manual reports</a:t>
            </a:r>
          </a:p>
          <a:p>
            <a:pPr marL="285750" indent="-285750">
              <a:buFont typeface="Arial" panose="020B0604020202020204" pitchFamily="34" charset="0"/>
              <a:buChar char="•"/>
            </a:pPr>
            <a:r>
              <a:rPr lang="en-US" sz="4000" dirty="0">
                <a:solidFill>
                  <a:schemeClr val="tx1">
                    <a:lumMod val="75000"/>
                    <a:lumOff val="25000"/>
                  </a:schemeClr>
                </a:solidFill>
              </a:rPr>
              <a:t>On demand</a:t>
            </a:r>
          </a:p>
          <a:p>
            <a:pPr marL="285750" indent="-285750">
              <a:buFont typeface="Arial" panose="020B0604020202020204" pitchFamily="34" charset="0"/>
              <a:buChar char="•"/>
            </a:pPr>
            <a:r>
              <a:rPr lang="en-US" sz="4000" dirty="0">
                <a:solidFill>
                  <a:schemeClr val="tx1">
                    <a:lumMod val="75000"/>
                    <a:lumOff val="25000"/>
                  </a:schemeClr>
                </a:solidFill>
              </a:rPr>
              <a:t>Event driven</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9248686"/>
          </a:xfrm>
          <a:prstGeom prst="rect">
            <a:avLst/>
          </a:prstGeom>
          <a:noFill/>
        </p:spPr>
        <p:txBody>
          <a:bodyPr wrap="square" rtlCol="0">
            <a:spAutoFit/>
          </a:bodyPr>
          <a:lstStyle/>
          <a:p>
            <a:pPr>
              <a:spcAft>
                <a:spcPts val="600"/>
              </a:spcAft>
            </a:pPr>
            <a:r>
              <a:rPr lang="en-US" sz="4000" dirty="0"/>
              <a:t>One-off reports</a:t>
            </a:r>
          </a:p>
          <a:p>
            <a:pPr marL="571500" indent="-571500">
              <a:spcAft>
                <a:spcPts val="600"/>
              </a:spcAft>
              <a:buFont typeface="Arial" panose="020B0604020202020204" pitchFamily="34" charset="0"/>
              <a:buChar char="•"/>
            </a:pPr>
            <a:r>
              <a:rPr lang="en-US" sz="4000" dirty="0"/>
              <a:t>Often referred to as ”ad hoc” reports</a:t>
            </a:r>
          </a:p>
          <a:p>
            <a:pPr marL="571500" indent="-571500">
              <a:spcAft>
                <a:spcPts val="600"/>
              </a:spcAft>
              <a:buFont typeface="Arial" panose="020B0604020202020204" pitchFamily="34" charset="0"/>
              <a:buChar char="•"/>
            </a:pPr>
            <a:r>
              <a:rPr lang="en-US" sz="4000" dirty="0"/>
              <a:t>The requestor usually needs to specify how the table or report is to be designed</a:t>
            </a:r>
          </a:p>
          <a:p>
            <a:pPr marL="1692275" lvl="1" indent="-571500">
              <a:spcAft>
                <a:spcPts val="600"/>
              </a:spcAft>
              <a:buFont typeface="Arial" panose="020B0604020202020204" pitchFamily="34" charset="0"/>
              <a:buChar char="•"/>
            </a:pPr>
            <a:r>
              <a:rPr lang="en-US" sz="4000" dirty="0"/>
              <a:t>Filters, aggregation levels, format</a:t>
            </a:r>
          </a:p>
          <a:p>
            <a:pPr marL="571500" indent="-571500">
              <a:spcAft>
                <a:spcPts val="600"/>
              </a:spcAft>
              <a:buFont typeface="Arial" panose="020B0604020202020204" pitchFamily="34" charset="0"/>
              <a:buChar char="•"/>
            </a:pPr>
            <a:r>
              <a:rPr lang="en-US" sz="4000" dirty="0"/>
              <a:t>Trend to push ad hoc requests back on the user – several vendors targeting this space</a:t>
            </a:r>
          </a:p>
          <a:p>
            <a:pPr marL="571500" indent="-571500">
              <a:spcAft>
                <a:spcPts val="600"/>
              </a:spcAft>
              <a:buFont typeface="Arial" panose="020B0604020202020204" pitchFamily="34" charset="0"/>
              <a:buChar char="•"/>
            </a:pPr>
            <a:r>
              <a:rPr lang="en-US" sz="4000" dirty="0"/>
              <a:t>Another trend – systems that understand speech</a:t>
            </a:r>
          </a:p>
          <a:p>
            <a:pPr marL="571500" indent="-571500">
              <a:spcAft>
                <a:spcPts val="600"/>
              </a:spcAft>
              <a:buFont typeface="Arial" panose="020B0604020202020204" pitchFamily="34" charset="0"/>
              <a:buChar char="•"/>
            </a:pPr>
            <a:r>
              <a:rPr lang="en-US" sz="4000" dirty="0"/>
              <a:t>As this becomes easier, analytics staff required to train the business</a:t>
            </a:r>
          </a:p>
          <a:p>
            <a:pPr marL="571500" indent="-571500">
              <a:spcAft>
                <a:spcPts val="600"/>
              </a:spcAft>
              <a:buFont typeface="Arial" panose="020B0604020202020204" pitchFamily="34" charset="0"/>
              <a:buChar char="•"/>
            </a:pPr>
            <a:r>
              <a:rPr lang="en-US" sz="4000" dirty="0"/>
              <a:t>Also required to set boundaries on what can be done self-serve and what requires analytics resources</a:t>
            </a:r>
          </a:p>
        </p:txBody>
      </p:sp>
      <p:sp>
        <p:nvSpPr>
          <p:cNvPr id="5" name="Rounded Rectangle 4">
            <a:extLst>
              <a:ext uri="{FF2B5EF4-FFF2-40B4-BE49-F238E27FC236}">
                <a16:creationId xmlns:a16="http://schemas.microsoft.com/office/drawing/2014/main" id="{2865F4B8-EDAD-2B4C-B09A-621AEBBFB239}"/>
              </a:ext>
            </a:extLst>
          </p:cNvPr>
          <p:cNvSpPr/>
          <p:nvPr/>
        </p:nvSpPr>
        <p:spPr>
          <a:xfrm>
            <a:off x="1417637" y="5558932"/>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5179779"/>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management techniques</a:t>
            </a:r>
          </a:p>
        </p:txBody>
      </p:sp>
      <p:sp>
        <p:nvSpPr>
          <p:cNvPr id="3" name="Rounded Rectangle 2">
            <a:extLst>
              <a:ext uri="{FF2B5EF4-FFF2-40B4-BE49-F238E27FC236}">
                <a16:creationId xmlns:a16="http://schemas.microsoft.com/office/drawing/2014/main" id="{C66C0865-9B02-2346-8114-D3F9CB681CAC}"/>
              </a:ext>
            </a:extLst>
          </p:cNvPr>
          <p:cNvSpPr/>
          <p:nvPr/>
        </p:nvSpPr>
        <p:spPr>
          <a:xfrm>
            <a:off x="2103437" y="3078162"/>
            <a:ext cx="5257800" cy="8686800"/>
          </a:xfrm>
          <a:prstGeom prst="roundRect">
            <a:avLst>
              <a:gd name="adj" fmla="val 3110"/>
            </a:avLst>
          </a:prstGeom>
          <a:solidFill>
            <a:srgbClr val="D3D0CB"/>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Data management competencies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Lists</a:t>
            </a:r>
          </a:p>
          <a:p>
            <a:pPr marL="285750" indent="-285750">
              <a:buFont typeface="Arial" panose="020B0604020202020204" pitchFamily="34" charset="0"/>
              <a:buChar char="•"/>
            </a:pPr>
            <a:r>
              <a:rPr lang="en-US" sz="4000" dirty="0">
                <a:solidFill>
                  <a:schemeClr val="tx1">
                    <a:lumMod val="75000"/>
                    <a:lumOff val="25000"/>
                  </a:schemeClr>
                </a:solidFill>
              </a:rPr>
              <a:t>One-off reports</a:t>
            </a:r>
          </a:p>
          <a:p>
            <a:pPr marL="285750" indent="-285750">
              <a:buFont typeface="Arial" panose="020B0604020202020204" pitchFamily="34" charset="0"/>
              <a:buChar char="•"/>
            </a:pPr>
            <a:r>
              <a:rPr lang="en-US" sz="4000" dirty="0">
                <a:solidFill>
                  <a:schemeClr val="tx1">
                    <a:lumMod val="75000"/>
                    <a:lumOff val="25000"/>
                  </a:schemeClr>
                </a:solidFill>
              </a:rPr>
              <a:t>Manual reports</a:t>
            </a:r>
          </a:p>
          <a:p>
            <a:pPr marL="285750" indent="-285750">
              <a:buFont typeface="Arial" panose="020B0604020202020204" pitchFamily="34" charset="0"/>
              <a:buChar char="•"/>
            </a:pPr>
            <a:r>
              <a:rPr lang="en-US" sz="4000" dirty="0">
                <a:solidFill>
                  <a:schemeClr val="tx1">
                    <a:lumMod val="75000"/>
                    <a:lumOff val="25000"/>
                  </a:schemeClr>
                </a:solidFill>
              </a:rPr>
              <a:t>On demand</a:t>
            </a:r>
          </a:p>
          <a:p>
            <a:pPr marL="285750" indent="-285750">
              <a:buFont typeface="Arial" panose="020B0604020202020204" pitchFamily="34" charset="0"/>
              <a:buChar char="•"/>
            </a:pPr>
            <a:r>
              <a:rPr lang="en-US" sz="4000" dirty="0">
                <a:solidFill>
                  <a:schemeClr val="tx1">
                    <a:lumMod val="75000"/>
                    <a:lumOff val="25000"/>
                  </a:schemeClr>
                </a:solidFill>
              </a:rPr>
              <a:t>Event driven</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7940635"/>
          </a:xfrm>
          <a:prstGeom prst="rect">
            <a:avLst/>
          </a:prstGeom>
          <a:noFill/>
        </p:spPr>
        <p:txBody>
          <a:bodyPr wrap="square" rtlCol="0">
            <a:spAutoFit/>
          </a:bodyPr>
          <a:lstStyle/>
          <a:p>
            <a:pPr>
              <a:spcAft>
                <a:spcPts val="600"/>
              </a:spcAft>
            </a:pPr>
            <a:r>
              <a:rPr lang="en-US" sz="4000" dirty="0"/>
              <a:t>Manual reports</a:t>
            </a:r>
          </a:p>
          <a:p>
            <a:pPr marL="571500" indent="-571500">
              <a:spcAft>
                <a:spcPts val="600"/>
              </a:spcAft>
              <a:buFont typeface="Arial" panose="020B0604020202020204" pitchFamily="34" charset="0"/>
              <a:buChar char="•"/>
            </a:pPr>
            <a:r>
              <a:rPr lang="en-US" sz="4000" dirty="0"/>
              <a:t>Normally used in connection with projects</a:t>
            </a:r>
          </a:p>
          <a:p>
            <a:pPr marL="571500" indent="-571500">
              <a:spcAft>
                <a:spcPts val="600"/>
              </a:spcAft>
              <a:buFont typeface="Arial" panose="020B0604020202020204" pitchFamily="34" charset="0"/>
              <a:buChar char="•"/>
            </a:pPr>
            <a:r>
              <a:rPr lang="en-US" sz="4000" dirty="0"/>
              <a:t>Limited lifetime, not viable to put into “production”</a:t>
            </a:r>
          </a:p>
          <a:p>
            <a:pPr marL="571500" indent="-571500">
              <a:spcAft>
                <a:spcPts val="600"/>
              </a:spcAft>
              <a:buFont typeface="Arial" panose="020B0604020202020204" pitchFamily="34" charset="0"/>
              <a:buChar char="•"/>
            </a:pPr>
            <a:r>
              <a:rPr lang="en-US" sz="4000" dirty="0"/>
              <a:t>Sometimes chosen as a solution b/c requirements keep changing</a:t>
            </a:r>
          </a:p>
          <a:p>
            <a:pPr marL="571500" indent="-571500">
              <a:spcAft>
                <a:spcPts val="600"/>
              </a:spcAft>
              <a:buFont typeface="Arial" panose="020B0604020202020204" pitchFamily="34" charset="0"/>
              <a:buChar char="•"/>
            </a:pPr>
            <a:r>
              <a:rPr lang="en-US" sz="4000" dirty="0"/>
              <a:t>Not uncommon for the analyst to get stuck creating the report (drowning in your own success)</a:t>
            </a:r>
          </a:p>
          <a:p>
            <a:pPr marL="571500" indent="-571500">
              <a:spcAft>
                <a:spcPts val="600"/>
              </a:spcAft>
              <a:buFont typeface="Arial" panose="020B0604020202020204" pitchFamily="34" charset="0"/>
              <a:buChar char="•"/>
            </a:pPr>
            <a:r>
              <a:rPr lang="en-US" sz="4000" dirty="0"/>
              <a:t>Can breed “multiple versions of the truth”</a:t>
            </a:r>
          </a:p>
          <a:p>
            <a:pPr marL="571500" indent="-571500">
              <a:spcAft>
                <a:spcPts val="600"/>
              </a:spcAft>
              <a:buFont typeface="Arial" panose="020B0604020202020204" pitchFamily="34" charset="0"/>
              <a:buChar char="•"/>
            </a:pPr>
            <a:r>
              <a:rPr lang="en-US" sz="4000" dirty="0"/>
              <a:t>Should be moved to automated process if possible</a:t>
            </a:r>
          </a:p>
        </p:txBody>
      </p:sp>
      <p:sp>
        <p:nvSpPr>
          <p:cNvPr id="5" name="Rounded Rectangle 4">
            <a:extLst>
              <a:ext uri="{FF2B5EF4-FFF2-40B4-BE49-F238E27FC236}">
                <a16:creationId xmlns:a16="http://schemas.microsoft.com/office/drawing/2014/main" id="{2865F4B8-EDAD-2B4C-B09A-621AEBBFB239}"/>
              </a:ext>
            </a:extLst>
          </p:cNvPr>
          <p:cNvSpPr/>
          <p:nvPr/>
        </p:nvSpPr>
        <p:spPr>
          <a:xfrm>
            <a:off x="1417637" y="6220110"/>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625845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management techniques</a:t>
            </a:r>
          </a:p>
        </p:txBody>
      </p:sp>
      <p:sp>
        <p:nvSpPr>
          <p:cNvPr id="3" name="Rounded Rectangle 2">
            <a:extLst>
              <a:ext uri="{FF2B5EF4-FFF2-40B4-BE49-F238E27FC236}">
                <a16:creationId xmlns:a16="http://schemas.microsoft.com/office/drawing/2014/main" id="{C66C0865-9B02-2346-8114-D3F9CB681CAC}"/>
              </a:ext>
            </a:extLst>
          </p:cNvPr>
          <p:cNvSpPr/>
          <p:nvPr/>
        </p:nvSpPr>
        <p:spPr>
          <a:xfrm>
            <a:off x="2103437" y="3078162"/>
            <a:ext cx="5257800" cy="8686800"/>
          </a:xfrm>
          <a:prstGeom prst="roundRect">
            <a:avLst>
              <a:gd name="adj" fmla="val 3110"/>
            </a:avLst>
          </a:prstGeom>
          <a:solidFill>
            <a:srgbClr val="D3D0CB"/>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Data management competencies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Lists</a:t>
            </a:r>
          </a:p>
          <a:p>
            <a:pPr marL="285750" indent="-285750">
              <a:buFont typeface="Arial" panose="020B0604020202020204" pitchFamily="34" charset="0"/>
              <a:buChar char="•"/>
            </a:pPr>
            <a:r>
              <a:rPr lang="en-US" sz="4000" dirty="0">
                <a:solidFill>
                  <a:schemeClr val="tx1">
                    <a:lumMod val="75000"/>
                    <a:lumOff val="25000"/>
                  </a:schemeClr>
                </a:solidFill>
              </a:rPr>
              <a:t>One-off reports</a:t>
            </a:r>
          </a:p>
          <a:p>
            <a:pPr marL="285750" indent="-285750">
              <a:buFont typeface="Arial" panose="020B0604020202020204" pitchFamily="34" charset="0"/>
              <a:buChar char="•"/>
            </a:pPr>
            <a:r>
              <a:rPr lang="en-US" sz="4000" dirty="0">
                <a:solidFill>
                  <a:schemeClr val="tx1">
                    <a:lumMod val="75000"/>
                    <a:lumOff val="25000"/>
                  </a:schemeClr>
                </a:solidFill>
              </a:rPr>
              <a:t>Manual reports</a:t>
            </a:r>
          </a:p>
          <a:p>
            <a:pPr marL="285750" indent="-285750">
              <a:buFont typeface="Arial" panose="020B0604020202020204" pitchFamily="34" charset="0"/>
              <a:buChar char="•"/>
            </a:pPr>
            <a:r>
              <a:rPr lang="en-US" sz="4000" dirty="0">
                <a:solidFill>
                  <a:schemeClr val="tx1">
                    <a:lumMod val="75000"/>
                    <a:lumOff val="25000"/>
                  </a:schemeClr>
                </a:solidFill>
              </a:rPr>
              <a:t>On demand</a:t>
            </a:r>
          </a:p>
          <a:p>
            <a:pPr marL="285750" indent="-285750">
              <a:buFont typeface="Arial" panose="020B0604020202020204" pitchFamily="34" charset="0"/>
              <a:buChar char="•"/>
            </a:pPr>
            <a:r>
              <a:rPr lang="en-US" sz="4000" dirty="0">
                <a:solidFill>
                  <a:schemeClr val="tx1">
                    <a:lumMod val="75000"/>
                    <a:lumOff val="25000"/>
                  </a:schemeClr>
                </a:solidFill>
              </a:rPr>
              <a:t>Event driven</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4708981"/>
          </a:xfrm>
          <a:prstGeom prst="rect">
            <a:avLst/>
          </a:prstGeom>
          <a:noFill/>
        </p:spPr>
        <p:txBody>
          <a:bodyPr wrap="square" rtlCol="0">
            <a:spAutoFit/>
          </a:bodyPr>
          <a:lstStyle/>
          <a:p>
            <a:pPr>
              <a:spcAft>
                <a:spcPts val="600"/>
              </a:spcAft>
            </a:pPr>
            <a:r>
              <a:rPr lang="en-US" sz="4000" dirty="0"/>
              <a:t>On-demand reports</a:t>
            </a:r>
          </a:p>
          <a:p>
            <a:pPr marL="571500" indent="-571500">
              <a:spcAft>
                <a:spcPts val="600"/>
              </a:spcAft>
              <a:buFont typeface="Arial" panose="020B0604020202020204" pitchFamily="34" charset="0"/>
              <a:buChar char="•"/>
            </a:pPr>
            <a:r>
              <a:rPr lang="en-US" sz="4000" dirty="0"/>
              <a:t>Provided by data warehouse, viewed only when the user requests it</a:t>
            </a:r>
          </a:p>
          <a:p>
            <a:pPr marL="571500" indent="-571500">
              <a:spcAft>
                <a:spcPts val="600"/>
              </a:spcAft>
              <a:buFont typeface="Arial" panose="020B0604020202020204" pitchFamily="34" charset="0"/>
              <a:buChar char="•"/>
            </a:pPr>
            <a:r>
              <a:rPr lang="en-US" sz="4000" dirty="0"/>
              <a:t>Most are interactive</a:t>
            </a:r>
          </a:p>
          <a:p>
            <a:pPr marL="571500" indent="-571500">
              <a:spcAft>
                <a:spcPts val="600"/>
              </a:spcAft>
              <a:buFont typeface="Arial" panose="020B0604020202020204" pitchFamily="34" charset="0"/>
              <a:buChar char="•"/>
            </a:pPr>
            <a:r>
              <a:rPr lang="en-US" sz="4000" dirty="0"/>
              <a:t>Can be broken down into other dimensions</a:t>
            </a:r>
          </a:p>
          <a:p>
            <a:pPr marL="571500" indent="-571500">
              <a:spcAft>
                <a:spcPts val="600"/>
              </a:spcAft>
              <a:buFont typeface="Arial" panose="020B0604020202020204" pitchFamily="34" charset="0"/>
              <a:buChar char="•"/>
            </a:pPr>
            <a:r>
              <a:rPr lang="en-US" sz="4000" dirty="0"/>
              <a:t>Generally provided by a front-end user interface</a:t>
            </a:r>
          </a:p>
        </p:txBody>
      </p:sp>
      <p:sp>
        <p:nvSpPr>
          <p:cNvPr id="5" name="Rounded Rectangle 4">
            <a:extLst>
              <a:ext uri="{FF2B5EF4-FFF2-40B4-BE49-F238E27FC236}">
                <a16:creationId xmlns:a16="http://schemas.microsoft.com/office/drawing/2014/main" id="{2865F4B8-EDAD-2B4C-B09A-621AEBBFB239}"/>
              </a:ext>
            </a:extLst>
          </p:cNvPr>
          <p:cNvSpPr/>
          <p:nvPr/>
        </p:nvSpPr>
        <p:spPr>
          <a:xfrm>
            <a:off x="1417637" y="6753510"/>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1511743"/>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management techniques</a:t>
            </a:r>
          </a:p>
        </p:txBody>
      </p:sp>
      <p:sp>
        <p:nvSpPr>
          <p:cNvPr id="3" name="Rounded Rectangle 2">
            <a:extLst>
              <a:ext uri="{FF2B5EF4-FFF2-40B4-BE49-F238E27FC236}">
                <a16:creationId xmlns:a16="http://schemas.microsoft.com/office/drawing/2014/main" id="{C66C0865-9B02-2346-8114-D3F9CB681CAC}"/>
              </a:ext>
            </a:extLst>
          </p:cNvPr>
          <p:cNvSpPr/>
          <p:nvPr/>
        </p:nvSpPr>
        <p:spPr>
          <a:xfrm>
            <a:off x="2103437" y="3078162"/>
            <a:ext cx="5257800" cy="8686800"/>
          </a:xfrm>
          <a:prstGeom prst="roundRect">
            <a:avLst>
              <a:gd name="adj" fmla="val 3110"/>
            </a:avLst>
          </a:prstGeom>
          <a:solidFill>
            <a:srgbClr val="D3D0CB"/>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Data management competencies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Lists</a:t>
            </a:r>
          </a:p>
          <a:p>
            <a:pPr marL="285750" indent="-285750">
              <a:buFont typeface="Arial" panose="020B0604020202020204" pitchFamily="34" charset="0"/>
              <a:buChar char="•"/>
            </a:pPr>
            <a:r>
              <a:rPr lang="en-US" sz="4000" dirty="0">
                <a:solidFill>
                  <a:schemeClr val="tx1">
                    <a:lumMod val="75000"/>
                    <a:lumOff val="25000"/>
                  </a:schemeClr>
                </a:solidFill>
              </a:rPr>
              <a:t>One-off reports</a:t>
            </a:r>
          </a:p>
          <a:p>
            <a:pPr marL="285750" indent="-285750">
              <a:buFont typeface="Arial" panose="020B0604020202020204" pitchFamily="34" charset="0"/>
              <a:buChar char="•"/>
            </a:pPr>
            <a:r>
              <a:rPr lang="en-US" sz="4000" dirty="0">
                <a:solidFill>
                  <a:schemeClr val="tx1">
                    <a:lumMod val="75000"/>
                    <a:lumOff val="25000"/>
                  </a:schemeClr>
                </a:solidFill>
              </a:rPr>
              <a:t>Manual reports</a:t>
            </a:r>
          </a:p>
          <a:p>
            <a:pPr marL="285750" indent="-285750">
              <a:buFont typeface="Arial" panose="020B0604020202020204" pitchFamily="34" charset="0"/>
              <a:buChar char="•"/>
            </a:pPr>
            <a:r>
              <a:rPr lang="en-US" sz="4000" dirty="0">
                <a:solidFill>
                  <a:schemeClr val="tx1">
                    <a:lumMod val="75000"/>
                    <a:lumOff val="25000"/>
                  </a:schemeClr>
                </a:solidFill>
              </a:rPr>
              <a:t>On demand</a:t>
            </a:r>
          </a:p>
          <a:p>
            <a:pPr marL="285750" indent="-285750">
              <a:buFont typeface="Arial" panose="020B0604020202020204" pitchFamily="34" charset="0"/>
              <a:buChar char="•"/>
            </a:pPr>
            <a:r>
              <a:rPr lang="en-US" sz="4000" dirty="0">
                <a:solidFill>
                  <a:schemeClr val="tx1">
                    <a:lumMod val="75000"/>
                    <a:lumOff val="25000"/>
                  </a:schemeClr>
                </a:solidFill>
              </a:rPr>
              <a:t>Event driven</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5940088"/>
          </a:xfrm>
          <a:prstGeom prst="rect">
            <a:avLst/>
          </a:prstGeom>
          <a:noFill/>
        </p:spPr>
        <p:txBody>
          <a:bodyPr wrap="square" rtlCol="0">
            <a:spAutoFit/>
          </a:bodyPr>
          <a:lstStyle/>
          <a:p>
            <a:pPr>
              <a:spcAft>
                <a:spcPts val="600"/>
              </a:spcAft>
            </a:pPr>
            <a:r>
              <a:rPr lang="en-US" sz="4000" dirty="0"/>
              <a:t>Event driven reports</a:t>
            </a:r>
          </a:p>
          <a:p>
            <a:pPr marL="571500" indent="-571500">
              <a:spcAft>
                <a:spcPts val="600"/>
              </a:spcAft>
              <a:buFont typeface="Arial" panose="020B0604020202020204" pitchFamily="34" charset="0"/>
              <a:buChar char="•"/>
            </a:pPr>
            <a:r>
              <a:rPr lang="en-US" sz="4000" dirty="0"/>
              <a:t>Same as on-demand reports – these reports remind the user to read them</a:t>
            </a:r>
          </a:p>
          <a:p>
            <a:pPr marL="571500" indent="-571500">
              <a:spcAft>
                <a:spcPts val="600"/>
              </a:spcAft>
              <a:buFont typeface="Arial" panose="020B0604020202020204" pitchFamily="34" charset="0"/>
              <a:buChar char="•"/>
            </a:pPr>
            <a:r>
              <a:rPr lang="en-US" sz="4000" dirty="0"/>
              <a:t>Can be sent to email at regular intervals</a:t>
            </a:r>
          </a:p>
          <a:p>
            <a:pPr marL="571500" indent="-571500">
              <a:spcAft>
                <a:spcPts val="600"/>
              </a:spcAft>
              <a:buFont typeface="Arial" panose="020B0604020202020204" pitchFamily="34" charset="0"/>
              <a:buChar char="•"/>
            </a:pPr>
            <a:r>
              <a:rPr lang="en-US" sz="4000" dirty="0"/>
              <a:t>OR when some critical value has been exceeded (alerting)</a:t>
            </a:r>
          </a:p>
          <a:p>
            <a:pPr marL="571500" indent="-571500">
              <a:spcAft>
                <a:spcPts val="600"/>
              </a:spcAft>
              <a:buFont typeface="Arial" panose="020B0604020202020204" pitchFamily="34" charset="0"/>
              <a:buChar char="•"/>
            </a:pPr>
            <a:r>
              <a:rPr lang="en-US" sz="4000" dirty="0"/>
              <a:t>Alerting used when metrics (or KPIs) are over/under their target values as specified by company strategy</a:t>
            </a:r>
          </a:p>
        </p:txBody>
      </p:sp>
      <p:sp>
        <p:nvSpPr>
          <p:cNvPr id="5" name="Rounded Rectangle 4">
            <a:extLst>
              <a:ext uri="{FF2B5EF4-FFF2-40B4-BE49-F238E27FC236}">
                <a16:creationId xmlns:a16="http://schemas.microsoft.com/office/drawing/2014/main" id="{2865F4B8-EDAD-2B4C-B09A-621AEBBFB239}"/>
              </a:ext>
            </a:extLst>
          </p:cNvPr>
          <p:cNvSpPr/>
          <p:nvPr/>
        </p:nvSpPr>
        <p:spPr>
          <a:xfrm>
            <a:off x="1417637" y="7439310"/>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97111695"/>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B9554-AAE3-1242-8F5D-729A0FB65DEB}"/>
              </a:ext>
            </a:extLst>
          </p:cNvPr>
          <p:cNvSpPr>
            <a:spLocks noGrp="1"/>
          </p:cNvSpPr>
          <p:nvPr>
            <p:ph type="title"/>
          </p:nvPr>
        </p:nvSpPr>
        <p:spPr/>
        <p:txBody>
          <a:bodyPr/>
          <a:lstStyle/>
          <a:p>
            <a:r>
              <a:rPr lang="en-US" dirty="0"/>
              <a:t>Final notes on reporting</a:t>
            </a:r>
          </a:p>
        </p:txBody>
      </p:sp>
      <p:sp>
        <p:nvSpPr>
          <p:cNvPr id="3" name="Content Placeholder 2">
            <a:extLst>
              <a:ext uri="{FF2B5EF4-FFF2-40B4-BE49-F238E27FC236}">
                <a16:creationId xmlns:a16="http://schemas.microsoft.com/office/drawing/2014/main" id="{4CC8CF91-543F-BC48-9D0D-AAE4E2CA278F}"/>
              </a:ext>
            </a:extLst>
          </p:cNvPr>
          <p:cNvSpPr>
            <a:spLocks noGrp="1"/>
          </p:cNvSpPr>
          <p:nvPr>
            <p:ph idx="4294967295"/>
          </p:nvPr>
        </p:nvSpPr>
        <p:spPr/>
        <p:txBody>
          <a:bodyPr/>
          <a:lstStyle/>
          <a:p>
            <a:r>
              <a:rPr lang="en-US" dirty="0"/>
              <a:t>Typically contain lag information</a:t>
            </a:r>
          </a:p>
          <a:p>
            <a:r>
              <a:rPr lang="en-US" dirty="0"/>
              <a:t>Reports are defined by the need to support a specific business strategy</a:t>
            </a:r>
          </a:p>
          <a:p>
            <a:r>
              <a:rPr lang="en-US" dirty="0"/>
              <a:t>A set of reports should “communicate” with one another – results should match across contexts</a:t>
            </a:r>
          </a:p>
          <a:p>
            <a:r>
              <a:rPr lang="en-US" dirty="0"/>
              <a:t>The business should know who is responsible for any corrective action</a:t>
            </a:r>
          </a:p>
          <a:p>
            <a:r>
              <a:rPr lang="en-US" dirty="0"/>
              <a:t>Single version of the truth</a:t>
            </a:r>
          </a:p>
        </p:txBody>
      </p:sp>
    </p:spTree>
    <p:extLst>
      <p:ext uri="{BB962C8B-B14F-4D97-AF65-F5344CB8AC3E}">
        <p14:creationId xmlns:p14="http://schemas.microsoft.com/office/powerpoint/2010/main" val="1973770985"/>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D502084-49B9-6445-8E5D-032DC4236077}"/>
              </a:ext>
            </a:extLst>
          </p:cNvPr>
          <p:cNvSpPr/>
          <p:nvPr/>
        </p:nvSpPr>
        <p:spPr>
          <a:xfrm>
            <a:off x="2103437" y="3078162"/>
            <a:ext cx="5257800" cy="8686800"/>
          </a:xfrm>
          <a:prstGeom prst="roundRect">
            <a:avLst>
              <a:gd name="adj" fmla="val 3110"/>
            </a:avLst>
          </a:prstGeom>
          <a:solidFill>
            <a:srgbClr val="9FB1BC"/>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Hypothesis driven methods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1 to 1 analysis</a:t>
            </a:r>
          </a:p>
          <a:p>
            <a:pPr marL="1406525" lvl="1" indent="-285750">
              <a:buFont typeface="Arial" panose="020B0604020202020204" pitchFamily="34" charset="0"/>
              <a:buChar char="•"/>
            </a:pPr>
            <a:r>
              <a:rPr lang="en-US" sz="4000" dirty="0">
                <a:solidFill>
                  <a:schemeClr val="tx1">
                    <a:lumMod val="75000"/>
                    <a:lumOff val="25000"/>
                  </a:schemeClr>
                </a:solidFill>
              </a:rPr>
              <a:t>Pairwise testing</a:t>
            </a:r>
          </a:p>
          <a:p>
            <a:pPr marL="1406525" lvl="1" indent="-285750">
              <a:buFont typeface="Arial" panose="020B0604020202020204" pitchFamily="34" charset="0"/>
              <a:buChar char="•"/>
            </a:pPr>
            <a:r>
              <a:rPr lang="en-US" sz="4000" dirty="0">
                <a:solidFill>
                  <a:schemeClr val="tx1">
                    <a:lumMod val="75000"/>
                    <a:lumOff val="25000"/>
                  </a:schemeClr>
                </a:solidFill>
              </a:rPr>
              <a:t>Independent testing</a:t>
            </a:r>
          </a:p>
          <a:p>
            <a:pPr marL="285750" indent="-285750">
              <a:buFont typeface="Arial" panose="020B0604020202020204" pitchFamily="34" charset="0"/>
              <a:buChar char="•"/>
            </a:pPr>
            <a:r>
              <a:rPr lang="en-US" sz="4000" dirty="0">
                <a:solidFill>
                  <a:schemeClr val="tx1">
                    <a:lumMod val="75000"/>
                    <a:lumOff val="25000"/>
                  </a:schemeClr>
                </a:solidFill>
              </a:rPr>
              <a:t>1 to many analysis</a:t>
            </a:r>
          </a:p>
          <a:p>
            <a:pPr marL="1406525" lvl="1" indent="-285750">
              <a:buFont typeface="Arial" panose="020B0604020202020204" pitchFamily="34" charset="0"/>
              <a:buChar char="•"/>
            </a:pPr>
            <a:r>
              <a:rPr lang="en-US" sz="4000" dirty="0">
                <a:solidFill>
                  <a:schemeClr val="tx1">
                    <a:lumMod val="75000"/>
                    <a:lumOff val="25000"/>
                  </a:schemeClr>
                </a:solidFill>
              </a:rPr>
              <a:t>Estimate</a:t>
            </a:r>
          </a:p>
          <a:p>
            <a:pPr marL="1406525" lvl="1" indent="-285750">
              <a:buFont typeface="Arial" panose="020B0604020202020204" pitchFamily="34" charset="0"/>
              <a:buChar char="•"/>
            </a:pPr>
            <a:r>
              <a:rPr lang="en-US" sz="4000" dirty="0">
                <a:solidFill>
                  <a:schemeClr val="tx1">
                    <a:lumMod val="75000"/>
                    <a:lumOff val="25000"/>
                  </a:schemeClr>
                </a:solidFill>
              </a:rPr>
              <a:t>Profile</a:t>
            </a:r>
          </a:p>
          <a:p>
            <a:pPr marL="1406525" lvl="1" indent="-285750">
              <a:buFont typeface="Arial" panose="020B0604020202020204" pitchFamily="34" charset="0"/>
              <a:buChar char="•"/>
            </a:pPr>
            <a:r>
              <a:rPr lang="en-US" sz="4000" dirty="0">
                <a:solidFill>
                  <a:schemeClr val="tx1">
                    <a:lumMod val="75000"/>
                    <a:lumOff val="25000"/>
                  </a:schemeClr>
                </a:solidFill>
              </a:rPr>
              <a:t>Grouping</a:t>
            </a:r>
          </a:p>
          <a:p>
            <a:pPr marL="1406525" lvl="1" indent="-285750">
              <a:buFont typeface="Arial" panose="020B0604020202020204" pitchFamily="34" charset="0"/>
              <a:buChar char="•"/>
            </a:pPr>
            <a:r>
              <a:rPr lang="en-US" sz="4000" dirty="0">
                <a:solidFill>
                  <a:schemeClr val="tx1">
                    <a:lumMod val="75000"/>
                    <a:lumOff val="25000"/>
                  </a:schemeClr>
                </a:solidFill>
              </a:rPr>
              <a:t>Ranging</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Hypothesis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8479244"/>
          </a:xfrm>
          <a:prstGeom prst="rect">
            <a:avLst/>
          </a:prstGeom>
          <a:noFill/>
        </p:spPr>
        <p:txBody>
          <a:bodyPr wrap="square" rtlCol="0">
            <a:spAutoFit/>
          </a:bodyPr>
          <a:lstStyle/>
          <a:p>
            <a:pPr>
              <a:spcAft>
                <a:spcPts val="600"/>
              </a:spcAft>
            </a:pPr>
            <a:r>
              <a:rPr lang="en-US" sz="4000" dirty="0"/>
              <a:t>1 to 1 analysis</a:t>
            </a:r>
          </a:p>
          <a:p>
            <a:pPr marL="571500" indent="-571500">
              <a:spcAft>
                <a:spcPts val="600"/>
              </a:spcAft>
              <a:buFont typeface="Arial" panose="020B0604020202020204" pitchFamily="34" charset="0"/>
              <a:buChar char="•"/>
            </a:pPr>
            <a:r>
              <a:rPr lang="en-US" sz="4000" dirty="0"/>
              <a:t>Use statistical methods to examine the relationship between two variables</a:t>
            </a:r>
          </a:p>
          <a:p>
            <a:pPr marL="571500" indent="-571500">
              <a:spcAft>
                <a:spcPts val="600"/>
              </a:spcAft>
              <a:buFont typeface="Arial" panose="020B0604020202020204" pitchFamily="34" charset="0"/>
              <a:buChar char="•"/>
            </a:pPr>
            <a:r>
              <a:rPr lang="en-US" sz="4000" dirty="0"/>
              <a:t>Includes things like correlations and t-tests</a:t>
            </a:r>
          </a:p>
          <a:p>
            <a:pPr marL="571500" indent="-571500">
              <a:spcAft>
                <a:spcPts val="600"/>
              </a:spcAft>
              <a:buFont typeface="Arial" panose="020B0604020202020204" pitchFamily="34" charset="0"/>
              <a:buChar char="•"/>
            </a:pPr>
            <a:r>
              <a:rPr lang="en-US" sz="4000" dirty="0"/>
              <a:t>Statistical tests produce something called p-values</a:t>
            </a:r>
          </a:p>
          <a:p>
            <a:pPr marL="571500" indent="-571500">
              <a:spcAft>
                <a:spcPts val="600"/>
              </a:spcAft>
              <a:buFont typeface="Arial" panose="020B0604020202020204" pitchFamily="34" charset="0"/>
              <a:buChar char="•"/>
            </a:pPr>
            <a:r>
              <a:rPr lang="en-US" sz="4000" dirty="0"/>
              <a:t>The use of p-values is pretty hotly contested at the moment for reasons mentioned in the text</a:t>
            </a:r>
          </a:p>
          <a:p>
            <a:pPr marL="571500" indent="-571500">
              <a:spcAft>
                <a:spcPts val="600"/>
              </a:spcAft>
              <a:buFont typeface="Arial" panose="020B0604020202020204" pitchFamily="34" charset="0"/>
              <a:buChar char="•"/>
            </a:pPr>
            <a:r>
              <a:rPr lang="en-US" sz="4000" dirty="0"/>
              <a:t>Note, however, that p-values will not produce false results “every 20th time” as the text states – the problem is that you don’t know which time is the 20th</a:t>
            </a:r>
          </a:p>
        </p:txBody>
      </p:sp>
      <p:sp>
        <p:nvSpPr>
          <p:cNvPr id="6" name="Rounded Rectangle 5">
            <a:extLst>
              <a:ext uri="{FF2B5EF4-FFF2-40B4-BE49-F238E27FC236}">
                <a16:creationId xmlns:a16="http://schemas.microsoft.com/office/drawing/2014/main" id="{3001E675-25B6-DC4B-AE3D-29DAD7B6A181}"/>
              </a:ext>
            </a:extLst>
          </p:cNvPr>
          <p:cNvSpPr/>
          <p:nvPr/>
        </p:nvSpPr>
        <p:spPr>
          <a:xfrm>
            <a:off x="1417637" y="5000910"/>
            <a:ext cx="6553200" cy="744252"/>
          </a:xfrm>
          <a:prstGeom prst="roundRect">
            <a:avLst/>
          </a:prstGeom>
          <a:noFill/>
          <a:ln w="31750">
            <a:solidFill>
              <a:srgbClr val="A4060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7763350"/>
      </p:ext>
    </p:extLst>
  </p:cSld>
  <p:clrMapOvr>
    <a:masterClrMapping/>
  </p:clrMapOvr>
  <p:transition/>
</p:sld>
</file>

<file path=ppt/theme/theme1.xml><?xml version="1.0" encoding="utf-8"?>
<a:theme xmlns:a="http://schemas.openxmlformats.org/drawingml/2006/main" name="Online Programs Template Whit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Michael Lewis Online PPT Template.potm</Template>
  <TotalTime>14510</TotalTime>
  <Words>1355</Words>
  <Application>Microsoft Macintosh PowerPoint</Application>
  <PresentationFormat>Custom</PresentationFormat>
  <Paragraphs>296</Paragraphs>
  <Slides>23</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ＭＳ Ｐゴシック</vt:lpstr>
      <vt:lpstr>Arial</vt:lpstr>
      <vt:lpstr>Calibri</vt:lpstr>
      <vt:lpstr>Online Programs Template White[1]</vt:lpstr>
      <vt:lpstr>PowerPoint Presentation</vt:lpstr>
      <vt:lpstr>Analytical methods</vt:lpstr>
      <vt:lpstr>Data management techniques</vt:lpstr>
      <vt:lpstr>Data management techniques</vt:lpstr>
      <vt:lpstr>Data management techniques</vt:lpstr>
      <vt:lpstr>Data management techniques</vt:lpstr>
      <vt:lpstr>Data management techniques</vt:lpstr>
      <vt:lpstr>Final notes on reporting</vt:lpstr>
      <vt:lpstr>Hypothesis driven methods</vt:lpstr>
      <vt:lpstr>Hypothesis driven methods</vt:lpstr>
      <vt:lpstr>Hypothesis driven methods</vt:lpstr>
      <vt:lpstr>Hypothesis driven methods</vt:lpstr>
      <vt:lpstr>Notes about data mining</vt:lpstr>
      <vt:lpstr>Data driven methods</vt:lpstr>
      <vt:lpstr>Data driven methods</vt:lpstr>
      <vt:lpstr>Data driven methods</vt:lpstr>
      <vt:lpstr>Data driven methods</vt:lpstr>
      <vt:lpstr>Data driven methods</vt:lpstr>
      <vt:lpstr>Data driven methods</vt:lpstr>
      <vt:lpstr>Statistical models vs machine learning models</vt:lpstr>
      <vt:lpstr>Notes about data mining</vt:lpstr>
      <vt:lpstr>PowerPoint Presentation</vt:lpstr>
      <vt:lpstr>PowerPoint Presentation</vt:lpstr>
    </vt:vector>
  </TitlesOfParts>
  <Company>University of Nevada Reno</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Strategy Analysis</dc:title>
  <dc:creator>jeff</dc:creator>
  <cp:lastModifiedBy>Jeremy Morris</cp:lastModifiedBy>
  <cp:revision>405</cp:revision>
  <dcterms:created xsi:type="dcterms:W3CDTF">2007-05-02T01:14:38Z</dcterms:created>
  <dcterms:modified xsi:type="dcterms:W3CDTF">2019-07-17T03:32:01Z</dcterms:modified>
</cp:coreProperties>
</file>

<file path=docProps/thumbnail.jpeg>
</file>